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  <p:sldMasterId id="2147483828" r:id="rId2"/>
  </p:sldMasterIdLst>
  <p:notesMasterIdLst>
    <p:notesMasterId r:id="rId67"/>
  </p:notesMasterIdLst>
  <p:sldIdLst>
    <p:sldId id="256" r:id="rId3"/>
    <p:sldId id="257" r:id="rId4"/>
    <p:sldId id="258" r:id="rId5"/>
    <p:sldId id="259" r:id="rId6"/>
    <p:sldId id="531" r:id="rId7"/>
    <p:sldId id="260" r:id="rId8"/>
    <p:sldId id="333" r:id="rId9"/>
    <p:sldId id="262" r:id="rId10"/>
    <p:sldId id="490" r:id="rId11"/>
    <p:sldId id="264" r:id="rId12"/>
    <p:sldId id="263" r:id="rId13"/>
    <p:sldId id="265" r:id="rId14"/>
    <p:sldId id="271" r:id="rId15"/>
    <p:sldId id="261" r:id="rId16"/>
    <p:sldId id="272" r:id="rId17"/>
    <p:sldId id="273" r:id="rId18"/>
    <p:sldId id="394" r:id="rId19"/>
    <p:sldId id="274" r:id="rId20"/>
    <p:sldId id="275" r:id="rId21"/>
    <p:sldId id="395" r:id="rId22"/>
    <p:sldId id="276" r:id="rId23"/>
    <p:sldId id="277" r:id="rId24"/>
    <p:sldId id="507" r:id="rId25"/>
    <p:sldId id="500" r:id="rId26"/>
    <p:sldId id="501" r:id="rId27"/>
    <p:sldId id="502" r:id="rId28"/>
    <p:sldId id="503" r:id="rId29"/>
    <p:sldId id="504" r:id="rId30"/>
    <p:sldId id="505" r:id="rId31"/>
    <p:sldId id="279" r:id="rId32"/>
    <p:sldId id="513" r:id="rId33"/>
    <p:sldId id="278" r:id="rId34"/>
    <p:sldId id="509" r:id="rId35"/>
    <p:sldId id="511" r:id="rId36"/>
    <p:sldId id="510" r:id="rId37"/>
    <p:sldId id="508" r:id="rId38"/>
    <p:sldId id="506" r:id="rId39"/>
    <p:sldId id="302" r:id="rId40"/>
    <p:sldId id="285" r:id="rId41"/>
    <p:sldId id="448" r:id="rId42"/>
    <p:sldId id="514" r:id="rId43"/>
    <p:sldId id="518" r:id="rId44"/>
    <p:sldId id="519" r:id="rId45"/>
    <p:sldId id="449" r:id="rId46"/>
    <p:sldId id="520" r:id="rId47"/>
    <p:sldId id="522" r:id="rId48"/>
    <p:sldId id="524" r:id="rId49"/>
    <p:sldId id="527" r:id="rId50"/>
    <p:sldId id="529" r:id="rId51"/>
    <p:sldId id="471" r:id="rId52"/>
    <p:sldId id="525" r:id="rId53"/>
    <p:sldId id="528" r:id="rId54"/>
    <p:sldId id="454" r:id="rId55"/>
    <p:sldId id="476" r:id="rId56"/>
    <p:sldId id="293" r:id="rId57"/>
    <p:sldId id="298" r:id="rId58"/>
    <p:sldId id="530" r:id="rId59"/>
    <p:sldId id="472" r:id="rId60"/>
    <p:sldId id="481" r:id="rId61"/>
    <p:sldId id="482" r:id="rId62"/>
    <p:sldId id="483" r:id="rId63"/>
    <p:sldId id="473" r:id="rId64"/>
    <p:sldId id="489" r:id="rId65"/>
    <p:sldId id="488" r:id="rId6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28417" cy="182841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3">
            <a:extLst>
              <a:ext uri="{FF2B5EF4-FFF2-40B4-BE49-F238E27FC236}">
                <a16:creationId xmlns:a16="http://schemas.microsoft.com/office/drawing/2014/main" id="{D1877F76-AE99-44F0-849F-159CC82EA4BE}"/>
              </a:ext>
            </a:extLst>
          </p:cNvPr>
          <p:cNvSpPr>
            <a:spLocks noGrp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120000 w 21600"/>
              <a:gd name="T15" fmla="*/ 1200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099" name="Shape 4">
            <a:extLst>
              <a:ext uri="{FF2B5EF4-FFF2-40B4-BE49-F238E27FC236}">
                <a16:creationId xmlns:a16="http://schemas.microsoft.com/office/drawing/2014/main" id="{E81C760D-AF37-4557-9B6E-F2B3A8EC6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742950" indent="-28575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1143000" indent="-228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600200" indent="-228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2057400" indent="-228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6485D7-B4C2-49B8-82D8-7D34C881AE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E1ABD5-BEC9-43D8-81D8-5A35B5CFEEF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0A168-A8E7-4AD1-B10A-2B9098384F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5994E-947E-49C5-B6FA-7E2A0A82E048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0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B8D9B5-55BB-446A-A79F-4E85EE6CC4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A6B94B-6125-4352-ABCA-FF3A4586A2A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586EB9-FAD8-46EE-9847-6330C27E53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CD6FB-34BE-4CBA-93CD-93DF7FB7E84C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5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496300" y="982663"/>
            <a:ext cx="2400300" cy="48942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95400" y="982663"/>
            <a:ext cx="7048500" cy="48942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E3C591-EDF7-4361-AE9A-29A334DCD7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DE1CFF-9FC2-44D3-8257-946FD72F2E6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5DE47A-F7D6-4EC1-A2C3-D49E0F0D60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31BE-CE47-404F-BFE9-A88701308911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8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713CA9-F5D1-4337-A19C-769B5BBE51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8EC801-5288-43E5-80E6-D2B34ED574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D48B41-4661-4CF3-BFB7-D49663C32E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6ABC-6E1D-49A6-B9A3-AC4F2E5F6E52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2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2AED35-7F6B-468D-BB4F-FF94D6FDA3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19FC0C-23ED-42A2-ABB7-1FFCD2B526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0FB65A-F5FD-48DE-990F-8B2EDC8A4B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89C8-AAE9-45DC-875E-3B854753D2B1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8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228D4C-FE8A-46DD-A54C-7C5FC79024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2BFE84-CB54-440B-A713-6F28B3E3C6C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73A52E-DFDB-4A4A-9F70-6C4D9E7F83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751EA-B992-4FA6-BDB8-5871F6D9C8BA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81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5400" y="2557463"/>
            <a:ext cx="4724400" cy="331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557463"/>
            <a:ext cx="4724400" cy="331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904377C-5FC9-4FB2-BA25-351A8A0A05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224192-7C01-43E7-B289-000EFEAE97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370DC3-D041-4807-8126-152E9D4D8B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368BF-9D59-4F1B-9B66-87BD10BC3753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6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3B81127-BCD8-4D14-9B58-52880F0D09C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D860A9D-01CD-4133-AE45-A2FA469C71B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6787C0A-C77A-418D-A734-32510F9C11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CB6D2-E63D-4DDE-B123-6954CB5686F7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02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E0169FA-50C1-41C5-AB17-8BCA973AF9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477C42-212C-45FC-AEA0-495986D681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F92478-090F-407A-BB0B-26735E83D7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43313-87A4-4CA8-A6DE-290C60D695AB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22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A47F886-5D91-4356-A6D4-7D48EC5F16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45A7152-F588-4F25-A909-56077CCC19C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CB81CA-A22D-4424-8B6C-02B3AE265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120B9-1EBA-4C78-A0E6-1CD1F77A1753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18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F60DB7-BC55-45A7-B09A-ABBAA18C1CD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ADADF6-8EEE-4106-A067-0E779658797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80807E-0F14-4036-8C48-38007504AE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AD72-C644-49B6-8C20-3A8D736D69A9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9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244894-F9A1-4BB2-9016-9A0BE8D70C6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DD405E-3181-4979-8537-02EF05D54F8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9069FA-D386-401C-9FC0-0AD7AEF5B0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9023-2896-4F94-A8D5-74AE7B3D3C0B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16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>
              <a:sym typeface="Arial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FB77C5-9EC5-43EA-AEE6-01C6D8DFCA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ABB517-CD58-45F8-8592-F0C5ADC57D2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DEFEDC-51E1-4445-B3B2-830E983A46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960B-6C68-4F9C-937F-73CCB8694F3E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54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FC1539-0C41-445D-BB17-01A57B5849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0BAB32-46C4-4D1C-8795-D17C8BD1C89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CDAB97-39E7-47DE-9390-E3BCD40E52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CB18-5148-4FB0-8114-B80F076CB7A2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40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496300" y="982663"/>
            <a:ext cx="2400300" cy="48942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95400" y="982663"/>
            <a:ext cx="7048500" cy="48942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928B14-9406-4CD0-BE8A-6FA93A92A9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84C9A4-D273-4CB2-8DF7-E1693982ED3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051DC2-9B42-4242-862A-232B781F2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2424-03FD-4007-B624-9CEB30CA765C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0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F4497D-A431-4603-869D-500ABCD2CA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D35190-BB26-4861-8C9E-2B754AF48D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E00951-19C0-476E-A385-E69BF8731F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5AC7-59F7-4DCA-B7F4-AB8BDC71BF23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0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5400" y="2557463"/>
            <a:ext cx="4724400" cy="331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557463"/>
            <a:ext cx="4724400" cy="331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BAC8D7-52FF-4F2E-B4AA-B81BE5D496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D1EB3E-4AFD-446B-AF6F-ADA64E7FB3A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2E0FBF-2CC0-4231-82D9-0D5AFC9FCC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6BD10-65EC-4A2C-A559-47D077ED8813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4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ACE0CC6-616E-4DFE-987B-88995578B0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E4C7627-BFDD-40EB-BF11-4628E3FB899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83815F8-15CB-4C27-8450-3EA5FC175E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A96EE-0803-40DA-B78F-D6E18C69AFA7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7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EA2AC7-AF50-46A4-ABCD-799E7C246B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B369AA-D80A-4808-91FD-8499BEF24B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7344B7-6418-4E57-915B-EF0311F34E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2D2E7-8406-4039-BB3B-B42D69D07D0C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8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46EE469-AAF8-4831-B7B0-6926E4078A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046DAA-9154-41F9-A3F7-C0762FCAF1B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7B74B0-E331-4062-A5BF-BB88C5CC53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95F54-45A9-4FC8-9D37-9A89C4BABEED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2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0D43E2-ACDE-4287-8712-8D711C6492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33BF02-CC43-47FE-A41B-15F7A99974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AA663C-FC3D-4B46-A5E6-9C32D03C3E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304DC-4FB2-40C8-A32E-C17AF16BCB6B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>
              <a:sym typeface="Arial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66A619-9FD2-4F2D-A2D7-741A11D1A5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7B934E-57EC-4D64-AC9A-62621041FBD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F47FB5-5035-4BAB-85E9-5EC01EBCD0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E4387-E317-415F-8A85-8C12C1BCECF5}" type="slidenum">
              <a:rPr lang="nl-NL" altLang="en-US"/>
              <a:pPr>
                <a:defRPr/>
              </a:pPr>
              <a:t>‹nr.›</a:t>
            </a:fld>
            <a:endParaRPr lang="nl-NL" altLang="en-US" sz="1400" b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2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hape 6">
            <a:extLst>
              <a:ext uri="{FF2B5EF4-FFF2-40B4-BE49-F238E27FC236}">
                <a16:creationId xmlns:a16="http://schemas.microsoft.com/office/drawing/2014/main" id="{1CB52B9C-2DAE-444E-8E1C-A8F5D44F1EA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hape 7">
            <a:extLst>
              <a:ext uri="{FF2B5EF4-FFF2-40B4-BE49-F238E27FC236}">
                <a16:creationId xmlns:a16="http://schemas.microsoft.com/office/drawing/2014/main" id="{A7AD512C-CB91-4C56-AE4D-045350756D8A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/>
          </a:p>
        </p:txBody>
      </p:sp>
      <p:sp>
        <p:nvSpPr>
          <p:cNvPr id="1028" name="Shape 8">
            <a:extLst>
              <a:ext uri="{FF2B5EF4-FFF2-40B4-BE49-F238E27FC236}">
                <a16:creationId xmlns:a16="http://schemas.microsoft.com/office/drawing/2014/main" id="{B4EF88B8-876D-4463-8812-DFBC797BE57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95400" y="2557463"/>
            <a:ext cx="960120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Arial" panose="020B0604020202020204" pitchFamily="34" charset="0"/>
            </a:endParaRPr>
          </a:p>
        </p:txBody>
      </p:sp>
      <p:sp>
        <p:nvSpPr>
          <p:cNvPr id="2053" name="Tijdelijke aanduiding voor datum 1">
            <a:extLst>
              <a:ext uri="{FF2B5EF4-FFF2-40B4-BE49-F238E27FC236}">
                <a16:creationId xmlns:a16="http://schemas.microsoft.com/office/drawing/2014/main" id="{A185C7F7-8C6C-432C-84CD-707B404D7DB5}"/>
              </a:ext>
            </a:extLst>
          </p:cNvPr>
          <p:cNvSpPr>
            <a:spLocks noGrp="1" noChangeArrowheads="1"/>
          </p:cNvSpPr>
          <p:nvPr>
            <p:ph type="dt" idx="2"/>
          </p:nvPr>
        </p:nvSpPr>
        <p:spPr bwMode="auto">
          <a:xfrm>
            <a:off x="8677275" y="5969000"/>
            <a:ext cx="1600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000" b="1">
                <a:latin typeface="Garamond" pitchFamily="18" charset="0"/>
                <a:sym typeface="Garamond" pitchFamily="18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2054" name="Tijdelijke aanduiding voor voettekst 2">
            <a:extLst>
              <a:ext uri="{FF2B5EF4-FFF2-40B4-BE49-F238E27FC236}">
                <a16:creationId xmlns:a16="http://schemas.microsoft.com/office/drawing/2014/main" id="{4742DAC0-7938-442B-A070-9A628233CE57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1295400" y="5969000"/>
            <a:ext cx="73056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000" b="1">
                <a:latin typeface="Garamond" pitchFamily="18" charset="0"/>
                <a:sym typeface="Garamond" pitchFamily="18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2055" name="Tijdelijke aanduiding voor dianummer 3">
            <a:extLst>
              <a:ext uri="{FF2B5EF4-FFF2-40B4-BE49-F238E27FC236}">
                <a16:creationId xmlns:a16="http://schemas.microsoft.com/office/drawing/2014/main" id="{7826CE60-E492-48BE-A4F4-9D2B6BD5F972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10353675" y="5969000"/>
            <a:ext cx="5429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SzPct val="25000"/>
              <a:buFont typeface="Arial" panose="020B0604020202020204" pitchFamily="34" charset="0"/>
              <a:buNone/>
              <a:defRPr sz="1000" b="1">
                <a:latin typeface="Garamond" panose="02020404030301010803" pitchFamily="18" charset="0"/>
                <a:sym typeface="Garamond" panose="02020404030301010803" pitchFamily="18" charset="0"/>
              </a:defRPr>
            </a:lvl1pPr>
          </a:lstStyle>
          <a:p>
            <a:pPr>
              <a:defRPr/>
            </a:pPr>
            <a:fld id="{4B41CA97-5CFA-403D-B621-264DBAE5DE79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8" r:id="rId1"/>
    <p:sldLayoutId id="2147485249" r:id="rId2"/>
    <p:sldLayoutId id="2147485250" r:id="rId3"/>
    <p:sldLayoutId id="2147485251" r:id="rId4"/>
    <p:sldLayoutId id="2147485252" r:id="rId5"/>
    <p:sldLayoutId id="2147485253" r:id="rId6"/>
    <p:sldLayoutId id="2147485254" r:id="rId7"/>
    <p:sldLayoutId id="2147485255" r:id="rId8"/>
    <p:sldLayoutId id="2147485256" r:id="rId9"/>
    <p:sldLayoutId id="2147485257" r:id="rId10"/>
    <p:sldLayoutId id="2147485258" r:id="rId11"/>
  </p:sldLayoutIdLst>
  <p:txStyles>
    <p:titleStyle>
      <a:lvl1pPr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+mj-lt"/>
          <a:ea typeface="+mj-ea"/>
          <a:cs typeface="+mj-cs"/>
        </a:defRPr>
      </a:lvl1pPr>
      <a:lvl2pPr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2pPr>
      <a:lvl3pPr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3pPr>
      <a:lvl4pPr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4pPr>
      <a:lvl5pPr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5pPr>
      <a:lvl6pPr marL="457200"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6pPr>
      <a:lvl7pPr marL="914400"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7pPr>
      <a:lvl8pPr marL="1371600"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8pPr>
      <a:lvl9pPr marL="1828800"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9pPr>
    </p:titleStyle>
    <p:bodyStyle>
      <a:lvl1pPr marL="285750" indent="-109538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139700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panose="020B0604020202020204" pitchFamily="34" charset="0"/>
        </a:defRPr>
      </a:lvl2pPr>
      <a:lvl3pPr marL="1200150" indent="-153988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panose="020B0604020202020204" pitchFamily="34" charset="0"/>
        </a:defRPr>
      </a:lvl3pPr>
      <a:lvl4pPr marL="1543050" indent="-53975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panose="020B0604020202020204" pitchFamily="34" charset="0"/>
        </a:defRPr>
      </a:lvl4pPr>
      <a:lvl5pPr marL="2000250" indent="-68263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panose="020B0604020202020204" pitchFamily="34" charset="0"/>
        </a:defRPr>
      </a:lvl5pPr>
      <a:lvl6pPr marL="2457450" indent="-68263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pitchFamily="34" charset="0"/>
        </a:defRPr>
      </a:lvl6pPr>
      <a:lvl7pPr marL="2914650" indent="-68263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pitchFamily="34" charset="0"/>
        </a:defRPr>
      </a:lvl7pPr>
      <a:lvl8pPr marL="3371850" indent="-68263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pitchFamily="34" charset="0"/>
        </a:defRPr>
      </a:lvl8pPr>
      <a:lvl9pPr marL="3829050" indent="-68263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hape 6">
            <a:extLst>
              <a:ext uri="{FF2B5EF4-FFF2-40B4-BE49-F238E27FC236}">
                <a16:creationId xmlns:a16="http://schemas.microsoft.com/office/drawing/2014/main" id="{C53D2CC4-C461-4D0F-B068-909BB076108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hape 7">
            <a:extLst>
              <a:ext uri="{FF2B5EF4-FFF2-40B4-BE49-F238E27FC236}">
                <a16:creationId xmlns:a16="http://schemas.microsoft.com/office/drawing/2014/main" id="{DE08E076-533E-4334-8872-553DD8F99825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/>
          </a:p>
        </p:txBody>
      </p:sp>
      <p:sp>
        <p:nvSpPr>
          <p:cNvPr id="2052" name="Shape 8">
            <a:extLst>
              <a:ext uri="{FF2B5EF4-FFF2-40B4-BE49-F238E27FC236}">
                <a16:creationId xmlns:a16="http://schemas.microsoft.com/office/drawing/2014/main" id="{A0D06C14-66F5-4E1C-B09B-86B2FEFFD2A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95400" y="2557463"/>
            <a:ext cx="960120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Arial" panose="020B0604020202020204" pitchFamily="34" charset="0"/>
            </a:endParaRPr>
          </a:p>
        </p:txBody>
      </p:sp>
      <p:sp>
        <p:nvSpPr>
          <p:cNvPr id="3077" name="Tijdelijke aanduiding voor datum 1">
            <a:extLst>
              <a:ext uri="{FF2B5EF4-FFF2-40B4-BE49-F238E27FC236}">
                <a16:creationId xmlns:a16="http://schemas.microsoft.com/office/drawing/2014/main" id="{80BBF1DE-643C-48DA-953F-D6A53DEC541D}"/>
              </a:ext>
            </a:extLst>
          </p:cNvPr>
          <p:cNvSpPr>
            <a:spLocks noGrp="1" noChangeArrowheads="1"/>
          </p:cNvSpPr>
          <p:nvPr>
            <p:ph type="dt" idx="2"/>
          </p:nvPr>
        </p:nvSpPr>
        <p:spPr bwMode="auto">
          <a:xfrm>
            <a:off x="8677275" y="5969000"/>
            <a:ext cx="1600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000" b="1">
                <a:latin typeface="Garamond" pitchFamily="18" charset="0"/>
                <a:sym typeface="Garamond" pitchFamily="18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078" name="Tijdelijke aanduiding voor voettekst 2">
            <a:extLst>
              <a:ext uri="{FF2B5EF4-FFF2-40B4-BE49-F238E27FC236}">
                <a16:creationId xmlns:a16="http://schemas.microsoft.com/office/drawing/2014/main" id="{C3A9AA5F-74CF-4076-8360-2486BAAB1A2C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1295400" y="5969000"/>
            <a:ext cx="73056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000" b="1">
                <a:latin typeface="Garamond" pitchFamily="18" charset="0"/>
                <a:sym typeface="Garamond" pitchFamily="18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079" name="Tijdelijke aanduiding voor dianummer 3">
            <a:extLst>
              <a:ext uri="{FF2B5EF4-FFF2-40B4-BE49-F238E27FC236}">
                <a16:creationId xmlns:a16="http://schemas.microsoft.com/office/drawing/2014/main" id="{A9A246F2-2A2F-4839-A6AA-82ED7AE851B7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10353675" y="5969000"/>
            <a:ext cx="5429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SzPct val="25000"/>
              <a:buFont typeface="Arial" panose="020B0604020202020204" pitchFamily="34" charset="0"/>
              <a:buNone/>
              <a:defRPr sz="1000" b="1">
                <a:latin typeface="Garamond" panose="02020404030301010803" pitchFamily="18" charset="0"/>
                <a:sym typeface="Garamond" panose="02020404030301010803" pitchFamily="18" charset="0"/>
              </a:defRPr>
            </a:lvl1pPr>
          </a:lstStyle>
          <a:p>
            <a:pPr>
              <a:defRPr/>
            </a:pPr>
            <a:fld id="{A17B5056-400B-4116-A11A-9851C43B7AAE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9" r:id="rId1"/>
    <p:sldLayoutId id="2147485260" r:id="rId2"/>
    <p:sldLayoutId id="2147485261" r:id="rId3"/>
    <p:sldLayoutId id="2147485262" r:id="rId4"/>
    <p:sldLayoutId id="2147485263" r:id="rId5"/>
    <p:sldLayoutId id="2147485264" r:id="rId6"/>
    <p:sldLayoutId id="2147485265" r:id="rId7"/>
    <p:sldLayoutId id="2147485266" r:id="rId8"/>
    <p:sldLayoutId id="2147485267" r:id="rId9"/>
    <p:sldLayoutId id="2147485268" r:id="rId10"/>
    <p:sldLayoutId id="2147485269" r:id="rId11"/>
  </p:sldLayoutIdLst>
  <p:txStyles>
    <p:titleStyle>
      <a:lvl1pPr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+mj-lt"/>
          <a:ea typeface="+mj-ea"/>
          <a:cs typeface="+mj-cs"/>
        </a:defRPr>
      </a:lvl1pPr>
      <a:lvl2pPr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2pPr>
      <a:lvl3pPr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3pPr>
      <a:lvl4pPr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4pPr>
      <a:lvl5pPr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5pPr>
      <a:lvl6pPr marL="457200"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6pPr>
      <a:lvl7pPr marL="914400"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7pPr>
      <a:lvl8pPr marL="1371600"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8pPr>
      <a:lvl9pPr marL="1828800" algn="ctr" defTabSz="0" rtl="0" eaLnBrk="0" fontAlgn="base" latinLnBrk="1" hangingPunct="0">
        <a:spcBef>
          <a:spcPct val="0"/>
        </a:spcBef>
        <a:spcAft>
          <a:spcPct val="0"/>
        </a:spcAft>
        <a:defRPr sz="300">
          <a:solidFill>
            <a:schemeClr val="bg1"/>
          </a:solidFill>
          <a:latin typeface="Arial" pitchFamily="34" charset="0"/>
        </a:defRPr>
      </a:lvl9pPr>
    </p:titleStyle>
    <p:bodyStyle>
      <a:lvl1pPr marL="285750" indent="-109538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139700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panose="020B0604020202020204" pitchFamily="34" charset="0"/>
        </a:defRPr>
      </a:lvl2pPr>
      <a:lvl3pPr marL="1200150" indent="-153988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panose="020B0604020202020204" pitchFamily="34" charset="0"/>
        </a:defRPr>
      </a:lvl3pPr>
      <a:lvl4pPr marL="1543050" indent="-53975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panose="020B0604020202020204" pitchFamily="34" charset="0"/>
        </a:defRPr>
      </a:lvl4pPr>
      <a:lvl5pPr marL="2000250" indent="-68263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panose="020B0604020202020204" pitchFamily="34" charset="0"/>
        </a:defRPr>
      </a:lvl5pPr>
      <a:lvl6pPr marL="2457450" indent="-68263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pitchFamily="34" charset="0"/>
        </a:defRPr>
      </a:lvl6pPr>
      <a:lvl7pPr marL="2914650" indent="-68263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pitchFamily="34" charset="0"/>
        </a:defRPr>
      </a:lvl7pPr>
      <a:lvl8pPr marL="3371850" indent="-68263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pitchFamily="34" charset="0"/>
        </a:defRPr>
      </a:lvl8pPr>
      <a:lvl9pPr marL="3829050" indent="-68263" algn="l" defTabSz="0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nl.wikipedia.org/wiki/Judith_Herzber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hape 13">
            <a:extLst>
              <a:ext uri="{FF2B5EF4-FFF2-40B4-BE49-F238E27FC236}">
                <a16:creationId xmlns:a16="http://schemas.microsoft.com/office/drawing/2014/main" id="{BD036D4C-AE37-4728-A4CC-926A5863427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27" name="Shape 19">
            <a:extLst>
              <a:ext uri="{FF2B5EF4-FFF2-40B4-BE49-F238E27FC236}">
                <a16:creationId xmlns:a16="http://schemas.microsoft.com/office/drawing/2014/main" id="{F47E2A72-996E-4415-8708-40E5EB2A85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2400" y="3522663"/>
            <a:ext cx="6815138" cy="0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8" name="Shape 143">
            <a:extLst>
              <a:ext uri="{FF2B5EF4-FFF2-40B4-BE49-F238E27FC236}">
                <a16:creationId xmlns:a16="http://schemas.microsoft.com/office/drawing/2014/main" id="{D07B1AA5-6D4A-49CA-A2D5-73978E459F86}"/>
              </a:ext>
            </a:extLst>
          </p:cNvPr>
          <p:cNvSpPr>
            <a:spLocks noChangeArrowheads="1"/>
          </p:cNvSpPr>
          <p:nvPr>
            <p:ph type="ctrTitle" idx="4294967295"/>
          </p:nvPr>
        </p:nvSpPr>
        <p:spPr>
          <a:xfrm>
            <a:off x="2692400" y="1871663"/>
            <a:ext cx="6815138" cy="1516062"/>
          </a:xfrm>
        </p:spPr>
        <p:txBody>
          <a:bodyPr tIns="45700" bIns="45700" anchor="b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32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Poëzie, zo moeilijk niet, op alles rijmt wel iets. Behalve dan op waterfiets, op waterfiets rijmt …..</a:t>
            </a:r>
            <a:r>
              <a:rPr lang="nl-NL" altLang="zh-CN" sz="5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.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26629" name="Shape 144">
            <a:extLst>
              <a:ext uri="{FF2B5EF4-FFF2-40B4-BE49-F238E27FC236}">
                <a16:creationId xmlns:a16="http://schemas.microsoft.com/office/drawing/2014/main" id="{B7C7061F-8412-4C9F-BE97-2374E67C3E03}"/>
              </a:ext>
            </a:extLst>
          </p:cNvPr>
          <p:cNvSpPr>
            <a:spLocks noChangeArrowheads="1"/>
          </p:cNvSpPr>
          <p:nvPr>
            <p:ph type="subTitle" idx="4294967295"/>
          </p:nvPr>
        </p:nvSpPr>
        <p:spPr>
          <a:xfrm>
            <a:off x="2692400" y="3657600"/>
            <a:ext cx="6815138" cy="1320800"/>
          </a:xfrm>
        </p:spPr>
        <p:txBody>
          <a:bodyPr tIns="45700" bIns="45700"/>
          <a:lstStyle/>
          <a:p>
            <a:pPr marL="0" indent="0" algn="ctr" eaLnBrk="1" hangingPunct="1">
              <a:buClr>
                <a:schemeClr val="accent1"/>
              </a:buClr>
              <a:buSzPct val="25000"/>
            </a:pPr>
            <a:r>
              <a:rPr lang="nl-NL" altLang="zh-CN" sz="2100" b="1" dirty="0"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OP Poëzie klas 10IJ april 2018</a:t>
            </a:r>
            <a:endParaRPr lang="nl-NL" altLang="zh-CN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18" name="Shape 21">
            <a:extLst>
              <a:ext uri="{FF2B5EF4-FFF2-40B4-BE49-F238E27FC236}">
                <a16:creationId xmlns:a16="http://schemas.microsoft.com/office/drawing/2014/main" id="{CFA79515-91DE-4756-B284-3AF050C7DD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19" name="Shape 195">
            <a:extLst>
              <a:ext uri="{FF2B5EF4-FFF2-40B4-BE49-F238E27FC236}">
                <a16:creationId xmlns:a16="http://schemas.microsoft.com/office/drawing/2014/main" id="{452E777C-BB24-406A-87E7-A156FC7FB285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Modern en klassiek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34820" name="Shape 196">
            <a:extLst>
              <a:ext uri="{FF2B5EF4-FFF2-40B4-BE49-F238E27FC236}">
                <a16:creationId xmlns:a16="http://schemas.microsoft.com/office/drawing/2014/main" id="{A7BADB8B-21A3-464C-9748-ECD433B95284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Je kunt grofweg een tweedeling maken in gedichtsoorten: modern en klassiek. 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Je krijgt twee gedichten. Bepaal welk gedicht in jouw ogen modern is en welke klassiek. Probeer te bepalen wat nu precies de verschillen zijn. 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De gedichten komen ook in je schrift met een mooie achtergrond. Daarnaast maak je een tabel met de verschillen tussen klassiek en modern. </a:t>
            </a:r>
            <a:endParaRPr lang="nl-NL" altLang="zh-CN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2" name="Shape 21">
            <a:extLst>
              <a:ext uri="{FF2B5EF4-FFF2-40B4-BE49-F238E27FC236}">
                <a16:creationId xmlns:a16="http://schemas.microsoft.com/office/drawing/2014/main" id="{39D8FBB3-A1A8-4A9B-8F13-522BD3599C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3" name="Shape 189">
            <a:extLst>
              <a:ext uri="{FF2B5EF4-FFF2-40B4-BE49-F238E27FC236}">
                <a16:creationId xmlns:a16="http://schemas.microsoft.com/office/drawing/2014/main" id="{19ED349D-F2E3-43C5-81BA-286DCE19A79B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Startopdracht; je persoonlijke inleiding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35844" name="Shape 190">
            <a:extLst>
              <a:ext uri="{FF2B5EF4-FFF2-40B4-BE49-F238E27FC236}">
                <a16:creationId xmlns:a16="http://schemas.microsoft.com/office/drawing/2014/main" id="{227AF99E-BD13-4110-965A-3C51DCD3A37D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Wat is jouw persoonlijke poëziegeschiedenis? Maak een lijstje met jouw persoonlijke ervaringen over dichtkunst. 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Heb je een poëziealbum? Wat vond je leuk?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Sinterklaasgedichten? Voor jou een gruwel of juist je talent?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Opdrachten op school? Of persoonlijke ervaringen/favorieten? </a:t>
            </a:r>
            <a:endParaRPr lang="nl-NL" altLang="zh-CN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66" name="Shape 21">
            <a:extLst>
              <a:ext uri="{FF2B5EF4-FFF2-40B4-BE49-F238E27FC236}">
                <a16:creationId xmlns:a16="http://schemas.microsoft.com/office/drawing/2014/main" id="{740C279B-3E67-46FD-81DB-C501D4EA14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7" name="Shape 201">
            <a:extLst>
              <a:ext uri="{FF2B5EF4-FFF2-40B4-BE49-F238E27FC236}">
                <a16:creationId xmlns:a16="http://schemas.microsoft.com/office/drawing/2014/main" id="{5858E240-239F-4863-9BB6-3411501CF165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Een eerste dichtanalyse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36868" name="Shape 202">
            <a:extLst>
              <a:ext uri="{FF2B5EF4-FFF2-40B4-BE49-F238E27FC236}">
                <a16:creationId xmlns:a16="http://schemas.microsoft.com/office/drawing/2014/main" id="{C657D2A1-EBA9-4991-9F04-A2110F93E103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Je hebt twee gedichten gekregen. 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Probeer bij beide gedichten te ontdekken waar het over gaat. 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Welk effect proberen de schrijvers te bereiken? Hoe doen ze dat? 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Zie je opvallende rijm of opvallend woordgebruik? 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Verwerk beide gedichten in je schrift en maak er een passende achtergrond of omlijsting bij. </a:t>
            </a:r>
            <a:endParaRPr lang="nl-NL" altLang="zh-CN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Shape 21">
            <a:extLst>
              <a:ext uri="{FF2B5EF4-FFF2-40B4-BE49-F238E27FC236}">
                <a16:creationId xmlns:a16="http://schemas.microsoft.com/office/drawing/2014/main" id="{03FA5472-3490-4EB5-B3F8-0511A9DE45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7891" name="Shape 239">
            <a:extLst>
              <a:ext uri="{FF2B5EF4-FFF2-40B4-BE49-F238E27FC236}">
                <a16:creationId xmlns:a16="http://schemas.microsoft.com/office/drawing/2014/main" id="{CAEC16A3-3170-4884-BC43-F53A0B68068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3" b="7816"/>
          <a:stretch>
            <a:fillRect/>
          </a:stretch>
        </p:blipFill>
        <p:spPr bwMode="auto">
          <a:xfrm>
            <a:off x="320675" y="6350"/>
            <a:ext cx="115506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Shape 240">
            <a:extLst>
              <a:ext uri="{FF2B5EF4-FFF2-40B4-BE49-F238E27FC236}">
                <a16:creationId xmlns:a16="http://schemas.microsoft.com/office/drawing/2014/main" id="{79A5800D-FF2B-454C-AC78-70DE65EE0AD1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2717800" y="2557463"/>
            <a:ext cx="8178800" cy="3319462"/>
          </a:xfrm>
        </p:spPr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25000"/>
            </a:pPr>
            <a:endParaRPr lang="nl-NL" altLang="zh-CN" sz="2400" b="1">
              <a:solidFill>
                <a:srgbClr val="F8F8F8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  <a:p>
            <a:pPr indent="-285750" eaLnBrk="1" hangingPunct="1">
              <a:buClr>
                <a:schemeClr val="accent1"/>
              </a:buClr>
              <a:buSzPct val="25000"/>
            </a:pPr>
            <a:endParaRPr lang="nl-NL" altLang="zh-CN" sz="2400" b="1">
              <a:solidFill>
                <a:srgbClr val="F8F8F8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25000"/>
            </a:pPr>
            <a:endParaRPr lang="nl-NL" altLang="zh-CN" sz="2400" b="1">
              <a:solidFill>
                <a:srgbClr val="F8F8F8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  <a:p>
            <a:pPr indent="-285750" algn="ctr" eaLnBrk="1" hangingPunct="1">
              <a:spcBef>
                <a:spcPts val="1075"/>
              </a:spcBef>
              <a:buClr>
                <a:schemeClr val="accent1"/>
              </a:buClr>
              <a:buSzPct val="25000"/>
            </a:pPr>
            <a:r>
              <a:rPr lang="nl-NL" altLang="zh-CN" sz="2400" b="1">
                <a:solidFill>
                  <a:srgbClr val="F8F8F8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	</a:t>
            </a:r>
            <a:r>
              <a:rPr lang="nl-NL" altLang="zh-CN" sz="3200" b="1">
                <a:solidFill>
                  <a:srgbClr val="F8F8F8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S						til sta ik in de steppe,</a:t>
            </a:r>
          </a:p>
          <a:p>
            <a:pPr indent="-285750" algn="ctr" eaLnBrk="1" hangingPunct="1">
              <a:spcBef>
                <a:spcPts val="1075"/>
              </a:spcBef>
              <a:buClr>
                <a:schemeClr val="accent1"/>
              </a:buClr>
              <a:buSzPct val="25000"/>
            </a:pPr>
            <a:r>
              <a:rPr lang="nl-NL" altLang="zh-CN" sz="3200" b="1">
                <a:solidFill>
                  <a:srgbClr val="F8F8F8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							</a:t>
            </a:r>
            <a:r>
              <a:rPr lang="nl-NL" altLang="zh-CN" sz="3200" b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D</a:t>
            </a:r>
            <a:r>
              <a:rPr lang="nl-NL" altLang="zh-CN" sz="3200" b="1">
                <a:solidFill>
                  <a:srgbClr val="F8F8F8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e doffe zon gaat onder,</a:t>
            </a:r>
          </a:p>
          <a:p>
            <a:pPr indent="-285750" algn="ctr" eaLnBrk="1" hangingPunct="1">
              <a:spcBef>
                <a:spcPts val="1075"/>
              </a:spcBef>
              <a:buClr>
                <a:schemeClr val="accent1"/>
              </a:buClr>
              <a:buSzPct val="25000"/>
            </a:pPr>
            <a:r>
              <a:rPr lang="nl-NL" altLang="zh-CN" sz="3200" b="1">
                <a:solidFill>
                  <a:srgbClr val="F8F8F8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	</a:t>
            </a:r>
            <a:r>
              <a:rPr lang="nl-NL" altLang="zh-CN" sz="3200" b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						De </a:t>
            </a:r>
            <a:r>
              <a:rPr lang="nl-NL" altLang="zh-CN" sz="3200" b="1">
                <a:solidFill>
                  <a:srgbClr val="F8F8F8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schrale maan verschijnt.</a:t>
            </a:r>
            <a:endParaRPr lang="nl-NL" altLang="zh-CN" sz="32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</p:txBody>
      </p:sp>
      <p:sp>
        <p:nvSpPr>
          <p:cNvPr id="37893" name="Shape 241">
            <a:extLst>
              <a:ext uri="{FF2B5EF4-FFF2-40B4-BE49-F238E27FC236}">
                <a16:creationId xmlns:a16="http://schemas.microsoft.com/office/drawing/2014/main" id="{A63F6B94-24FF-4342-B7BA-3C74C1F0BDB7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endParaRPr lang="nl-NL" altLang="nl-NL" sz="4400" b="1">
              <a:solidFill>
                <a:srgbClr val="262626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4" name="Shape 21">
            <a:extLst>
              <a:ext uri="{FF2B5EF4-FFF2-40B4-BE49-F238E27FC236}">
                <a16:creationId xmlns:a16="http://schemas.microsoft.com/office/drawing/2014/main" id="{62290854-0AFC-4480-A8D0-57F562D1C7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5" name="Shape 175">
            <a:extLst>
              <a:ext uri="{FF2B5EF4-FFF2-40B4-BE49-F238E27FC236}">
                <a16:creationId xmlns:a16="http://schemas.microsoft.com/office/drawing/2014/main" id="{7927F405-515B-427B-B3E5-87318138BD83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buClr>
                <a:srgbClr val="262626"/>
              </a:buClr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woensdag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38916" name="Shape 176">
            <a:extLst>
              <a:ext uri="{FF2B5EF4-FFF2-40B4-BE49-F238E27FC236}">
                <a16:creationId xmlns:a16="http://schemas.microsoft.com/office/drawing/2014/main" id="{4A6201A6-DEEA-4CE6-B459-E47DB485B9BB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075"/>
              </a:spcBef>
              <a:buClr>
                <a:schemeClr val="accent1"/>
              </a:buClr>
              <a:buSzPct val="25000"/>
            </a:pPr>
            <a:r>
              <a:rPr lang="nl-NL" altLang="zh-CN" sz="2400" b="1">
                <a:solidFill>
                  <a:srgbClr val="262626"/>
                </a:solidFill>
                <a:latin typeface="Arial Narrow" panose="020B0606020202030204" pitchFamily="34" charset="0"/>
                <a:ea typeface="SimSun" panose="02010600030101010101" pitchFamily="2" charset="-122"/>
                <a:sym typeface="Arial Narrow" panose="020B0606020202030204" pitchFamily="34" charset="0"/>
              </a:rPr>
              <a:t>Een nieuwe lente, een nieuw geluid (Gorter)</a:t>
            </a:r>
          </a:p>
          <a:p>
            <a:pPr marL="0" indent="0" eaLnBrk="1" hangingPunct="1">
              <a:lnSpc>
                <a:spcPct val="90000"/>
              </a:lnSpc>
              <a:spcBef>
                <a:spcPts val="1075"/>
              </a:spcBef>
              <a:buClr>
                <a:schemeClr val="accent1"/>
              </a:buClr>
              <a:buSzPct val="25000"/>
            </a:pPr>
            <a:r>
              <a:rPr lang="nl-NL" altLang="zh-CN" sz="2400" b="1">
                <a:solidFill>
                  <a:srgbClr val="262626"/>
                </a:solidFill>
                <a:ea typeface="SimSun" panose="02010600030101010101" pitchFamily="2" charset="-122"/>
              </a:rPr>
              <a:t>Tussen droom en daad staan wetten in de weg en praktische bezwaren (Elschot)</a:t>
            </a:r>
          </a:p>
          <a:p>
            <a:pPr marL="0" indent="0" eaLnBrk="1" hangingPunct="1">
              <a:lnSpc>
                <a:spcPct val="90000"/>
              </a:lnSpc>
              <a:spcBef>
                <a:spcPts val="1075"/>
              </a:spcBef>
              <a:buClr>
                <a:schemeClr val="accent1"/>
              </a:buClr>
              <a:buSzPct val="115000"/>
            </a:pPr>
            <a:r>
              <a:rPr lang="nl-NL" altLang="zh-CN" sz="2400" b="1">
                <a:solidFill>
                  <a:srgbClr val="262626"/>
                </a:solidFill>
                <a:latin typeface="Libre Baskerville" charset="0"/>
                <a:ea typeface="SimSun" panose="02010600030101010101" pitchFamily="2" charset="-122"/>
                <a:sym typeface="Libre Baskerville" charset="0"/>
              </a:rPr>
              <a:t>Heerlijk, helder, …</a:t>
            </a:r>
          </a:p>
          <a:p>
            <a:pPr marL="0" indent="0" eaLnBrk="1" hangingPunct="1">
              <a:lnSpc>
                <a:spcPct val="90000"/>
              </a:lnSpc>
              <a:spcBef>
                <a:spcPts val="1075"/>
              </a:spcBef>
              <a:buClr>
                <a:schemeClr val="accent1"/>
              </a:buClr>
              <a:buSzPct val="25000"/>
            </a:pPr>
            <a:r>
              <a:rPr lang="nl-NL" altLang="zh-CN" sz="2400" b="1">
                <a:solidFill>
                  <a:srgbClr val="262626"/>
                </a:solidFill>
                <a:latin typeface="Libre Baskerville" charset="0"/>
                <a:ea typeface="SimSun" panose="02010600030101010101" pitchFamily="2" charset="-122"/>
                <a:sym typeface="Libre Baskerville" charset="0"/>
              </a:rPr>
              <a:t>het regent zonnestralen</a:t>
            </a:r>
            <a:endParaRPr lang="nl-NL" altLang="zh-CN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hape 21">
            <a:extLst>
              <a:ext uri="{FF2B5EF4-FFF2-40B4-BE49-F238E27FC236}">
                <a16:creationId xmlns:a16="http://schemas.microsoft.com/office/drawing/2014/main" id="{5A0190AC-F86F-41B6-9F99-BCC2DDBB90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39" name="Shape 246">
            <a:extLst>
              <a:ext uri="{FF2B5EF4-FFF2-40B4-BE49-F238E27FC236}">
                <a16:creationId xmlns:a16="http://schemas.microsoft.com/office/drawing/2014/main" id="{C7683364-66E5-46E1-AB14-B09C249CD28D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Dag 2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39940" name="Shape 247">
            <a:extLst>
              <a:ext uri="{FF2B5EF4-FFF2-40B4-BE49-F238E27FC236}">
                <a16:creationId xmlns:a16="http://schemas.microsoft.com/office/drawing/2014/main" id="{8EB3E717-CC56-486B-905E-76574786BA9D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Terugblik dag 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rijmoefening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Theorie van vandaag: H1 strofeopbouw en rijm 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gedicht de Eenzamen. 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</a:pPr>
            <a:endParaRPr lang="nl-NL" altLang="zh-CN" sz="24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62" name="Shape 21">
            <a:extLst>
              <a:ext uri="{FF2B5EF4-FFF2-40B4-BE49-F238E27FC236}">
                <a16:creationId xmlns:a16="http://schemas.microsoft.com/office/drawing/2014/main" id="{63A33C0B-8C68-4E09-8858-B155DC97F2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3" name="Shape 252">
            <a:extLst>
              <a:ext uri="{FF2B5EF4-FFF2-40B4-BE49-F238E27FC236}">
                <a16:creationId xmlns:a16="http://schemas.microsoft.com/office/drawing/2014/main" id="{745AED15-973B-452D-B456-C55911521D4C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H1 strofeopbouw en rijm (1/4)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40964" name="Shape 253">
            <a:extLst>
              <a:ext uri="{FF2B5EF4-FFF2-40B4-BE49-F238E27FC236}">
                <a16:creationId xmlns:a16="http://schemas.microsoft.com/office/drawing/2014/main" id="{2995401A-2ECA-445E-ACD4-703CFC652D63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lnSpc>
                <a:spcPct val="80000"/>
              </a:lnSpc>
              <a:buClr>
                <a:schemeClr val="accent1"/>
              </a:buClr>
              <a:buSzPct val="115000"/>
            </a:pPr>
            <a:r>
              <a:rPr lang="nl-NL" altLang="en-US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een gedichtanalyse bestaat uit diverse onderdelen. Eén daarvan  is rijmopbouw en rijmschema. </a:t>
            </a:r>
          </a:p>
          <a:p>
            <a:pPr indent="-285750" eaLnBrk="1" hangingPunct="1">
              <a:lnSpc>
                <a:spcPct val="80000"/>
              </a:lnSpc>
              <a:buClr>
                <a:schemeClr val="accent1"/>
              </a:buClr>
              <a:buSzPct val="115000"/>
            </a:pPr>
            <a:endParaRPr lang="nl-NL" altLang="en-US" sz="28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  <a:p>
            <a:pPr indent="-285750" eaLnBrk="1" hangingPunct="1">
              <a:lnSpc>
                <a:spcPct val="80000"/>
              </a:lnSpc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en-US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een regel in een gedicht noem je </a:t>
            </a:r>
            <a:r>
              <a:rPr lang="nl-NL" altLang="en-US" sz="2800" b="1" u="sng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versregel</a:t>
            </a:r>
            <a:r>
              <a:rPr lang="nl-NL" altLang="en-US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. </a:t>
            </a:r>
          </a:p>
          <a:p>
            <a:pPr indent="-285750" eaLnBrk="1" hangingPunct="1">
              <a:lnSpc>
                <a:spcPct val="80000"/>
              </a:lnSpc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en-US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Strofen = de ‘alinea’ in een gedicht. </a:t>
            </a:r>
          </a:p>
          <a:p>
            <a:pPr indent="-285750" eaLnBrk="1" hangingPunct="1">
              <a:lnSpc>
                <a:spcPct val="80000"/>
              </a:lnSpc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en-US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Twee soorten rijm:</a:t>
            </a:r>
          </a:p>
          <a:p>
            <a:pPr lvl="1" indent="-285750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en-US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Volrijm  (blad en had) en halfrijm (volgende dia)</a:t>
            </a:r>
          </a:p>
          <a:p>
            <a:pPr lvl="1" indent="-285750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15000"/>
              <a:buFontTx/>
              <a:buChar char="•"/>
            </a:pPr>
            <a:endParaRPr lang="nl-NL" altLang="en-US" sz="20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  <a:p>
            <a:pPr lvl="1" indent="-285750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25000"/>
            </a:pPr>
            <a:endParaRPr lang="nl-NL" altLang="en-US" sz="20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  <a:p>
            <a:pPr lvl="1" indent="-285750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25000"/>
            </a:pPr>
            <a:endParaRPr lang="nl-NL" altLang="en-US" sz="20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6" name="Shape 21">
            <a:extLst>
              <a:ext uri="{FF2B5EF4-FFF2-40B4-BE49-F238E27FC236}">
                <a16:creationId xmlns:a16="http://schemas.microsoft.com/office/drawing/2014/main" id="{267B40A6-A436-4E82-8CA1-695DE42A13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87" name="Shape 252">
            <a:extLst>
              <a:ext uri="{FF2B5EF4-FFF2-40B4-BE49-F238E27FC236}">
                <a16:creationId xmlns:a16="http://schemas.microsoft.com/office/drawing/2014/main" id="{0A356193-5A73-44A9-8EAD-2CA482ECF684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H1 strofeopbouw en rijm (2/4)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62468" name="Shape 253">
            <a:extLst>
              <a:ext uri="{FF2B5EF4-FFF2-40B4-BE49-F238E27FC236}">
                <a16:creationId xmlns:a16="http://schemas.microsoft.com/office/drawing/2014/main" id="{7B6C7809-77C9-40AE-A0D1-CD24C972A89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lvl="1" indent="-28575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5000"/>
              <a:defRPr/>
            </a:pPr>
            <a:r>
              <a:rPr lang="nl-NL" altLang="en-US" sz="28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Verschillende soorten halfrijm: </a:t>
            </a:r>
          </a:p>
          <a:p>
            <a:pPr lvl="1" indent="-28575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5000"/>
              <a:buFontTx/>
              <a:buChar char="•"/>
              <a:defRPr/>
            </a:pPr>
            <a:r>
              <a:rPr lang="nl-NL" altLang="en-US" sz="28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Assonantie/klinkerrijm: blad, hak, dag, zat. </a:t>
            </a:r>
          </a:p>
          <a:p>
            <a:pPr lvl="1" indent="-28575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5000"/>
              <a:buFontTx/>
              <a:buChar char="•"/>
              <a:defRPr/>
            </a:pPr>
            <a:r>
              <a:rPr lang="nl-NL" altLang="en-US" sz="28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Alliteratie/</a:t>
            </a:r>
            <a:r>
              <a:rPr lang="nl-NL" altLang="en-US" sz="2800" b="1" dirty="0" err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medeklinkerrrijm</a:t>
            </a:r>
            <a:r>
              <a:rPr lang="nl-NL" altLang="en-US" sz="28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: blad, bloem, blink, bleek (Heerlijk, helder,.... </a:t>
            </a:r>
            <a:r>
              <a:rPr lang="nl-NL" altLang="en-US" sz="2800" b="1" dirty="0" err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Suske</a:t>
            </a:r>
            <a:r>
              <a:rPr lang="nl-NL" altLang="en-US" sz="28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en </a:t>
            </a:r>
            <a:r>
              <a:rPr lang="nl-NL" altLang="en-US" sz="2800" b="1" dirty="0" err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Wiske</a:t>
            </a:r>
            <a:r>
              <a:rPr lang="nl-NL" altLang="en-US" sz="28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)</a:t>
            </a:r>
          </a:p>
          <a:p>
            <a:pPr marL="457200" lvl="1" indent="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5000"/>
              <a:defRPr/>
            </a:pPr>
            <a:r>
              <a:rPr lang="nl-NL" altLang="en-US" sz="28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Eindrijm: rijm aan het eind van de versregel</a:t>
            </a:r>
          </a:p>
          <a:p>
            <a:pPr marL="457200" lvl="1" indent="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5000"/>
              <a:defRPr/>
            </a:pPr>
            <a:r>
              <a:rPr lang="nl-NL" altLang="en-US" sz="28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Binnenrijm: rijmwoord in het midden van de versregel. </a:t>
            </a:r>
          </a:p>
          <a:p>
            <a:pPr lvl="1" indent="-28575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25000"/>
              <a:defRPr/>
            </a:pPr>
            <a:endParaRPr lang="nl-NL" altLang="en-US" sz="2800" b="1" dirty="0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  <a:p>
            <a:pPr lvl="1" indent="-28575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25000"/>
              <a:defRPr/>
            </a:pPr>
            <a:endParaRPr lang="nl-NL" altLang="en-US" sz="2800" b="1" dirty="0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10" name="Shape 21">
            <a:extLst>
              <a:ext uri="{FF2B5EF4-FFF2-40B4-BE49-F238E27FC236}">
                <a16:creationId xmlns:a16="http://schemas.microsoft.com/office/drawing/2014/main" id="{0181DD1D-90B6-4C11-86FD-AA4212EF54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1" name="Shape 258">
            <a:extLst>
              <a:ext uri="{FF2B5EF4-FFF2-40B4-BE49-F238E27FC236}">
                <a16:creationId xmlns:a16="http://schemas.microsoft.com/office/drawing/2014/main" id="{9FD72637-1BE5-48C4-A743-1FEAFE654538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39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Voorbeelden assonantie/klinkerrijm</a:t>
            </a:r>
            <a:br>
              <a:rPr lang="nl-NL" altLang="zh-CN" sz="39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3900" b="1">
                <a:solidFill>
                  <a:srgbClr val="5C654B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binnenrijm</a:t>
            </a:r>
            <a:r>
              <a:rPr lang="nl-NL" altLang="zh-CN" sz="39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/eindrijm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43012" name="Shape 259">
            <a:extLst>
              <a:ext uri="{FF2B5EF4-FFF2-40B4-BE49-F238E27FC236}">
                <a16:creationId xmlns:a16="http://schemas.microsoft.com/office/drawing/2014/main" id="{4E11B94E-DB8E-49F1-92BA-6A0BCF7D4DC4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4000" b="1">
                <a:solidFill>
                  <a:srgbClr val="5C654B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Schrijvenderwijs</a:t>
            </a:r>
            <a:r>
              <a:rPr lang="nl-NL" altLang="zh-CN" sz="32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was ik inge</a:t>
            </a:r>
            <a:r>
              <a:rPr lang="nl-NL" altLang="zh-CN" sz="3200" b="1">
                <a:solidFill>
                  <a:srgbClr val="FF0000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slapen</a:t>
            </a:r>
            <a:r>
              <a:rPr lang="nl-NL" altLang="zh-CN" sz="32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, </a:t>
            </a:r>
            <a:br>
              <a:rPr lang="nl-NL" altLang="zh-CN" sz="32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4000" b="1">
                <a:solidFill>
                  <a:srgbClr val="5C654B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schrijvenderwijs</a:t>
            </a:r>
            <a:r>
              <a:rPr lang="nl-NL" altLang="zh-CN" sz="32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werd ik wakker bij </a:t>
            </a:r>
            <a:r>
              <a:rPr lang="nl-NL" altLang="zh-CN" sz="3200" b="1">
                <a:solidFill>
                  <a:srgbClr val="00B0F0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nacht</a:t>
            </a:r>
            <a:r>
              <a:rPr lang="nl-NL" altLang="zh-CN" sz="32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</a:t>
            </a:r>
            <a:br>
              <a:rPr lang="nl-NL" altLang="zh-CN" sz="32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3200" b="1">
                <a:solidFill>
                  <a:srgbClr val="5C654B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omdat</a:t>
            </a:r>
            <a:r>
              <a:rPr lang="nl-NL" altLang="zh-CN" sz="32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er woorden stonden te </a:t>
            </a:r>
            <a:r>
              <a:rPr lang="nl-NL" altLang="zh-CN" sz="3200" b="1">
                <a:solidFill>
                  <a:srgbClr val="FF0000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blaten</a:t>
            </a:r>
            <a:r>
              <a:rPr lang="nl-NL" altLang="zh-CN" sz="32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</a:t>
            </a:r>
            <a:br>
              <a:rPr lang="nl-NL" altLang="zh-CN" sz="32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4000" b="1">
                <a:solidFill>
                  <a:srgbClr val="5C654B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onder</a:t>
            </a:r>
            <a:r>
              <a:rPr lang="nl-NL" altLang="zh-CN" sz="32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het open raam waar ik </a:t>
            </a:r>
            <a:r>
              <a:rPr lang="nl-NL" altLang="zh-CN" sz="3200" b="1">
                <a:solidFill>
                  <a:srgbClr val="00B0F0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lag</a:t>
            </a:r>
            <a:r>
              <a:rPr lang="nl-NL" altLang="zh-CN" sz="32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. </a:t>
            </a:r>
            <a:br>
              <a:rPr lang="nl-NL" altLang="zh-CN" sz="32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1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Guillaume van der Graft, 1954</a:t>
            </a:r>
            <a:endParaRPr lang="nl-NL" altLang="zh-CN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034" name="Shape 21">
            <a:extLst>
              <a:ext uri="{FF2B5EF4-FFF2-40B4-BE49-F238E27FC236}">
                <a16:creationId xmlns:a16="http://schemas.microsoft.com/office/drawing/2014/main" id="{1300B085-BF6D-4629-86D2-66F04ED804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5" name="Shape 264">
            <a:extLst>
              <a:ext uri="{FF2B5EF4-FFF2-40B4-BE49-F238E27FC236}">
                <a16:creationId xmlns:a16="http://schemas.microsoft.com/office/drawing/2014/main" id="{DEF17D0E-8B12-4C27-91AF-E78B214AF87A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SzPct val="25000"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Rijmschema’s (3/3)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44036" name="Shape 265">
            <a:extLst>
              <a:ext uri="{FF2B5EF4-FFF2-40B4-BE49-F238E27FC236}">
                <a16:creationId xmlns:a16="http://schemas.microsoft.com/office/drawing/2014/main" id="{9DED724F-4954-48D7-B12F-E4845681B665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Rijm benoem je in een gedicht met a, b,c etc. 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80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Schrijvenderwijs was ik ingeslapen, 		                     a</a:t>
            </a:r>
            <a:br>
              <a:rPr lang="nl-NL" altLang="zh-CN" sz="280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80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schrijvenderwijs werd ik wakker bij nacht               b</a:t>
            </a:r>
            <a:br>
              <a:rPr lang="nl-NL" altLang="zh-CN" sz="280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80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omdat er woorden stonden te blaten 				                     a</a:t>
            </a:r>
            <a:br>
              <a:rPr lang="nl-NL" altLang="zh-CN" sz="280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80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onder het open raam waar ik lag.                            </a:t>
            </a:r>
            <a:r>
              <a:rPr lang="nl-NL" altLang="zh-CN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b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</a:pPr>
            <a:endParaRPr lang="nl-NL" altLang="zh-CN" sz="24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Shape 21">
            <a:extLst>
              <a:ext uri="{FF2B5EF4-FFF2-40B4-BE49-F238E27FC236}">
                <a16:creationId xmlns:a16="http://schemas.microsoft.com/office/drawing/2014/main" id="{A2AF3C3F-7C11-498B-8A64-AEA4D44ABB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1" name="Shape 149">
            <a:extLst>
              <a:ext uri="{FF2B5EF4-FFF2-40B4-BE49-F238E27FC236}">
                <a16:creationId xmlns:a16="http://schemas.microsoft.com/office/drawing/2014/main" id="{C023C549-BCB6-42AA-ACAC-4B0F02D9C8F9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Wat gaan we doen? 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27652" name="Shape 150">
            <a:extLst>
              <a:ext uri="{FF2B5EF4-FFF2-40B4-BE49-F238E27FC236}">
                <a16:creationId xmlns:a16="http://schemas.microsoft.com/office/drawing/2014/main" id="{92FD191D-25D7-4A4D-9DB0-E5D252A62424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36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Jij en poëzie?</a:t>
            </a:r>
          </a:p>
          <a:p>
            <a:pPr indent="-285750" eaLnBrk="1" hangingPunct="1">
              <a:spcBef>
                <a:spcPts val="132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36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Inleiding poëzie</a:t>
            </a:r>
          </a:p>
          <a:p>
            <a:pPr indent="-285750" eaLnBrk="1" hangingPunct="1">
              <a:spcBef>
                <a:spcPts val="132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36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Aan het werk. Eerste gedichtanalyse</a:t>
            </a:r>
          </a:p>
          <a:p>
            <a:pPr indent="-285750" eaLnBrk="1" hangingPunct="1">
              <a:spcBef>
                <a:spcPts val="132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36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Overkoepelende opdracht: analyse dichtbundel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58" name="Shape 21">
            <a:extLst>
              <a:ext uri="{FF2B5EF4-FFF2-40B4-BE49-F238E27FC236}">
                <a16:creationId xmlns:a16="http://schemas.microsoft.com/office/drawing/2014/main" id="{E28379B9-041C-4CA2-A216-420D430834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59" name="Shape 264">
            <a:extLst>
              <a:ext uri="{FF2B5EF4-FFF2-40B4-BE49-F238E27FC236}">
                <a16:creationId xmlns:a16="http://schemas.microsoft.com/office/drawing/2014/main" id="{B3A51E34-B1AC-47A3-8F43-5580477040CE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SzPct val="25000"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Rijmschema’s (4/4)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45060" name="Shape 265">
            <a:extLst>
              <a:ext uri="{FF2B5EF4-FFF2-40B4-BE49-F238E27FC236}">
                <a16:creationId xmlns:a16="http://schemas.microsoft.com/office/drawing/2014/main" id="{360EBE24-85D6-40BC-80E3-710ADC4995CE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lnSpc>
                <a:spcPct val="80000"/>
              </a:lnSpc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en-US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Rijmschema’s: </a:t>
            </a:r>
          </a:p>
          <a:p>
            <a:pPr lvl="1" indent="-285750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en-US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Gepaard rijm: aabbcc</a:t>
            </a:r>
          </a:p>
          <a:p>
            <a:pPr lvl="1" indent="-285750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en-US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Gekruist rijm: abab</a:t>
            </a:r>
          </a:p>
          <a:p>
            <a:pPr lvl="1" indent="-285750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en-US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Omarmend rijm: abba</a:t>
            </a:r>
          </a:p>
          <a:p>
            <a:pPr lvl="1" indent="-285750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en-US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Gebroken rijm: abcb</a:t>
            </a:r>
          </a:p>
          <a:p>
            <a:pPr indent="-285750" eaLnBrk="1" hangingPunct="1">
              <a:lnSpc>
                <a:spcPct val="80000"/>
              </a:lnSpc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en-US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enjambement is een vreemd afgebroken zin die doorgaat in de volgende versregel</a:t>
            </a:r>
          </a:p>
          <a:p>
            <a:pPr indent="-285750" eaLnBrk="1" hangingPunct="1">
              <a:lnSpc>
                <a:spcPct val="80000"/>
              </a:lnSpc>
              <a:spcBef>
                <a:spcPts val="1075"/>
              </a:spcBef>
              <a:buClr>
                <a:schemeClr val="accent1"/>
              </a:buClr>
              <a:buSzPct val="115000"/>
            </a:pPr>
            <a:endParaRPr lang="nl-NL" altLang="en-US" sz="24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082" name="Shape 21">
            <a:extLst>
              <a:ext uri="{FF2B5EF4-FFF2-40B4-BE49-F238E27FC236}">
                <a16:creationId xmlns:a16="http://schemas.microsoft.com/office/drawing/2014/main" id="{A639E294-2D94-4489-9BD8-4DF79B2C13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3" name="Shape 270">
            <a:extLst>
              <a:ext uri="{FF2B5EF4-FFF2-40B4-BE49-F238E27FC236}">
                <a16:creationId xmlns:a16="http://schemas.microsoft.com/office/drawing/2014/main" id="{CEB358C4-0D6F-472E-BC99-915BD4DA0458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enjambement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46084" name="Shape 271">
            <a:extLst>
              <a:ext uri="{FF2B5EF4-FFF2-40B4-BE49-F238E27FC236}">
                <a16:creationId xmlns:a16="http://schemas.microsoft.com/office/drawing/2014/main" id="{A31943C6-4922-48A2-98B1-3C8FDD6D1DC9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marL="0" indent="0" eaLnBrk="1" hangingPunct="1">
              <a:buClr>
                <a:schemeClr val="accent1"/>
              </a:buClr>
              <a:buSzPct val="25000"/>
            </a:pPr>
            <a:r>
              <a:rPr lang="nl-NL" altLang="zh-CN" sz="4000" b="1">
                <a:solidFill>
                  <a:srgbClr val="262626"/>
                </a:solidFill>
                <a:ea typeface="SimSun" panose="02010600030101010101" pitchFamily="2" charset="-122"/>
              </a:rPr>
              <a:t>Bijna nooit zie je een vogel in de lucht</a:t>
            </a:r>
            <a:br>
              <a:rPr lang="nl-NL" altLang="zh-CN" sz="4000" b="1">
                <a:solidFill>
                  <a:srgbClr val="262626"/>
                </a:solidFill>
                <a:ea typeface="SimSun" panose="02010600030101010101" pitchFamily="2" charset="-122"/>
              </a:rPr>
            </a:br>
            <a:r>
              <a:rPr lang="nl-NL" altLang="zh-CN" sz="4000" b="1">
                <a:solidFill>
                  <a:srgbClr val="262626"/>
                </a:solidFill>
                <a:ea typeface="SimSun" panose="02010600030101010101" pitchFamily="2" charset="-122"/>
              </a:rPr>
              <a:t>zich bedenken, zwenken, terug. </a:t>
            </a:r>
          </a:p>
          <a:p>
            <a:pPr marL="0" indent="0" eaLnBrk="1" hangingPunct="1">
              <a:spcBef>
                <a:spcPts val="963"/>
              </a:spcBef>
              <a:buClr>
                <a:schemeClr val="accent1"/>
              </a:buClr>
              <a:buSzPct val="25000"/>
            </a:pPr>
            <a:r>
              <a:rPr lang="nl-NL" altLang="zh-CN" sz="1800" b="1" u="sng"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(</a:t>
            </a:r>
            <a:r>
              <a:rPr lang="nl-NL" altLang="zh-CN" sz="1800" b="1" u="sng">
                <a:solidFill>
                  <a:schemeClr val="hlink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  <a:hlinkClick r:id="rId2"/>
              </a:rPr>
              <a:t>Judith Herzberg</a:t>
            </a:r>
            <a:r>
              <a:rPr lang="nl-NL" altLang="zh-CN" sz="1800" b="1" u="sng"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, 1984)</a:t>
            </a:r>
          </a:p>
          <a:p>
            <a:pPr marL="0" indent="0" eaLnBrk="1" hangingPunct="1">
              <a:spcBef>
                <a:spcPts val="1075"/>
              </a:spcBef>
              <a:buClr>
                <a:schemeClr val="accent1"/>
              </a:buClr>
              <a:buSzPct val="115000"/>
            </a:pPr>
            <a:endParaRPr lang="nl-NL" altLang="zh-CN" sz="24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06" name="Shape 21">
            <a:extLst>
              <a:ext uri="{FF2B5EF4-FFF2-40B4-BE49-F238E27FC236}">
                <a16:creationId xmlns:a16="http://schemas.microsoft.com/office/drawing/2014/main" id="{91F10C66-F905-48D6-B41C-70453B44E3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07" name="Shape 276">
            <a:extLst>
              <a:ext uri="{FF2B5EF4-FFF2-40B4-BE49-F238E27FC236}">
                <a16:creationId xmlns:a16="http://schemas.microsoft.com/office/drawing/2014/main" id="{1E0ED3AD-ACE1-4917-8D70-DFEC441521F8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opdracht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47108" name="Shape 277">
            <a:extLst>
              <a:ext uri="{FF2B5EF4-FFF2-40B4-BE49-F238E27FC236}">
                <a16:creationId xmlns:a16="http://schemas.microsoft.com/office/drawing/2014/main" id="{B6568714-7313-4464-8A61-2A129B939D27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Pak de twee gedichten van de vorige dag. 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wat is het rijmschema?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Kun je rijmsoorten benoemen?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Geef met kleur enkele rijmvoorbeelden aan.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Klaar? Neem het gedicht op bord over en geef dit een mooie achtergrond.  </a:t>
            </a:r>
            <a:endParaRPr lang="nl-NL" altLang="zh-CN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130" name="Shape 21">
            <a:extLst>
              <a:ext uri="{FF2B5EF4-FFF2-40B4-BE49-F238E27FC236}">
                <a16:creationId xmlns:a16="http://schemas.microsoft.com/office/drawing/2014/main" id="{758BBDF0-81BA-4AC2-A27E-C8D4CBCCC1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8131" name="Shape 293">
            <a:extLst>
              <a:ext uri="{FF2B5EF4-FFF2-40B4-BE49-F238E27FC236}">
                <a16:creationId xmlns:a16="http://schemas.microsoft.com/office/drawing/2014/main" id="{6EA3BDA0-E2CF-4452-9F32-ECDE3402B92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806450"/>
            <a:ext cx="9496425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Shape 294">
            <a:extLst>
              <a:ext uri="{FF2B5EF4-FFF2-40B4-BE49-F238E27FC236}">
                <a16:creationId xmlns:a16="http://schemas.microsoft.com/office/drawing/2014/main" id="{2018F704-6490-43F4-929C-DEC631FCFC8F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endParaRPr lang="nl-NL" altLang="nl-NL" sz="4400" b="1">
              <a:solidFill>
                <a:srgbClr val="262626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48133" name="Shape 295">
            <a:extLst>
              <a:ext uri="{FF2B5EF4-FFF2-40B4-BE49-F238E27FC236}">
                <a16:creationId xmlns:a16="http://schemas.microsoft.com/office/drawing/2014/main" id="{DD0CC8B0-1244-4F0C-B726-035B12EA2F02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25000"/>
            </a:pPr>
            <a: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Ogenschijnlijk</a:t>
            </a:r>
          </a:p>
          <a:p>
            <a:pPr marL="0" indent="0" eaLnBrk="1" hangingPunct="1">
              <a:lnSpc>
                <a:spcPct val="80000"/>
              </a:lnSpc>
              <a:spcBef>
                <a:spcPts val="975"/>
              </a:spcBef>
              <a:buClr>
                <a:schemeClr val="accent1"/>
              </a:buClr>
              <a:buSzPct val="25000"/>
            </a:pPr>
            <a: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Ogenschijnlijk heeft het ene</a:t>
            </a:r>
            <a:b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niets te maken met het ander.</a:t>
            </a:r>
            <a:b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b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Ogenschijnlijk schuilt er</a:t>
            </a:r>
            <a:b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voordeel in een vaste baan.</a:t>
            </a:r>
            <a:b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b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Ogenschijnlijk zal er nog</a:t>
            </a:r>
            <a:b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een heleboel verand'ren.</a:t>
            </a:r>
            <a:b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b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Ogenschijnlijk staan de sterren</a:t>
            </a:r>
            <a:b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1800" b="1">
                <a:solidFill>
                  <a:srgbClr val="FFFFFF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hier niet zo ver vandaan.</a:t>
            </a:r>
            <a:br>
              <a:rPr lang="nl-NL" altLang="zh-CN" sz="1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1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(Jules Deelder, 2015) </a:t>
            </a:r>
            <a:endParaRPr lang="nl-NL" altLang="zh-CN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154" name="Shape 21">
            <a:extLst>
              <a:ext uri="{FF2B5EF4-FFF2-40B4-BE49-F238E27FC236}">
                <a16:creationId xmlns:a16="http://schemas.microsoft.com/office/drawing/2014/main" id="{D1EF21FF-5E15-453E-9BF0-5F3015776C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55" name="Shape 276">
            <a:extLst>
              <a:ext uri="{FF2B5EF4-FFF2-40B4-BE49-F238E27FC236}">
                <a16:creationId xmlns:a16="http://schemas.microsoft.com/office/drawing/2014/main" id="{0CA7B767-C5EB-40D3-B95E-9A3596A1006D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donderdag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49156" name="Shape 277">
            <a:extLst>
              <a:ext uri="{FF2B5EF4-FFF2-40B4-BE49-F238E27FC236}">
                <a16:creationId xmlns:a16="http://schemas.microsoft.com/office/drawing/2014/main" id="{914CD6C0-5A4F-497C-9654-0F4DE82993D6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rijmoefening</a:t>
            </a:r>
          </a:p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Analyse van de twee gedichten</a:t>
            </a:r>
          </a:p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theorie H2 vervolg dichtanalyse</a:t>
            </a:r>
          </a:p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Uitleg presentatieopdracht</a:t>
            </a:r>
          </a:p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Aan het werk met gedicht de Eenzamen</a:t>
            </a:r>
          </a:p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endParaRPr lang="nl-NL" altLang="zh-CN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178" name="Shape 21">
            <a:extLst>
              <a:ext uri="{FF2B5EF4-FFF2-40B4-BE49-F238E27FC236}">
                <a16:creationId xmlns:a16="http://schemas.microsoft.com/office/drawing/2014/main" id="{32BF3DF0-ECA0-400C-9159-AA6271EB17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79" name="Shape 276">
            <a:extLst>
              <a:ext uri="{FF2B5EF4-FFF2-40B4-BE49-F238E27FC236}">
                <a16:creationId xmlns:a16="http://schemas.microsoft.com/office/drawing/2014/main" id="{057F2D20-8CE9-47C0-B4B4-DC56C1231085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rijmoefening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50180" name="Shape 277">
            <a:extLst>
              <a:ext uri="{FF2B5EF4-FFF2-40B4-BE49-F238E27FC236}">
                <a16:creationId xmlns:a16="http://schemas.microsoft.com/office/drawing/2014/main" id="{BB1AF126-7073-46DE-9995-46F1222979F3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32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gisteren was het grijs…….</a:t>
            </a:r>
            <a:endParaRPr lang="nl-NL" altLang="zh-CN" sz="320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02" name="Shape 21">
            <a:extLst>
              <a:ext uri="{FF2B5EF4-FFF2-40B4-BE49-F238E27FC236}">
                <a16:creationId xmlns:a16="http://schemas.microsoft.com/office/drawing/2014/main" id="{4FDCD64E-5138-45A8-BC58-1CAD85423D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3" name="Shape 276">
            <a:extLst>
              <a:ext uri="{FF2B5EF4-FFF2-40B4-BE49-F238E27FC236}">
                <a16:creationId xmlns:a16="http://schemas.microsoft.com/office/drawing/2014/main" id="{23D68853-256A-451A-8FF9-4999AFDAF188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H2 theorie gedichtanalyse (1/3)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67588" name="Shape 277">
            <a:extLst>
              <a:ext uri="{FF2B5EF4-FFF2-40B4-BE49-F238E27FC236}">
                <a16:creationId xmlns:a16="http://schemas.microsoft.com/office/drawing/2014/main" id="{159FA2F4-7579-44C8-B24C-9D24CC2A8E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  <a:defRPr/>
            </a:pPr>
            <a:r>
              <a:rPr lang="nl-NL" altLang="zh-CN" sz="28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Nog een rijmvorm:  </a:t>
            </a:r>
            <a:r>
              <a:rPr lang="nl-NL" altLang="zh-CN" sz="2800" b="1" dirty="0" err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rime</a:t>
            </a:r>
            <a:r>
              <a:rPr lang="nl-NL" altLang="zh-CN" sz="28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</a:t>
            </a:r>
            <a:r>
              <a:rPr lang="nl-NL" altLang="zh-CN" sz="2800" b="1" dirty="0" err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riche</a:t>
            </a:r>
            <a:r>
              <a:rPr lang="nl-NL" altLang="zh-CN" sz="28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: letterlijke herhaling van woorden. </a:t>
            </a:r>
          </a:p>
          <a:p>
            <a:pPr marL="0" indent="0" eaLnBrk="1" hangingPunct="1">
              <a:buClr>
                <a:schemeClr val="accent1"/>
              </a:buClr>
              <a:buSzPct val="115000"/>
              <a:defRPr/>
            </a:pPr>
            <a:r>
              <a:rPr lang="nl-NL" altLang="zh-CN" sz="32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Aantal versregels:</a:t>
            </a:r>
          </a:p>
          <a:p>
            <a:pPr marL="0" indent="0" eaLnBrk="1" hangingPunct="1">
              <a:buClr>
                <a:schemeClr val="accent1"/>
              </a:buClr>
              <a:buSzPct val="115000"/>
              <a:defRPr/>
            </a:pPr>
            <a:r>
              <a:rPr lang="nl-NL" altLang="zh-CN" sz="32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2 versregels: distichon	                      6 versregels: sextet</a:t>
            </a:r>
          </a:p>
          <a:p>
            <a:pPr marL="0" indent="0" eaLnBrk="1" hangingPunct="1">
              <a:buClr>
                <a:schemeClr val="accent1"/>
              </a:buClr>
              <a:buSzPct val="115000"/>
              <a:defRPr/>
            </a:pPr>
            <a:r>
              <a:rPr lang="nl-NL" altLang="zh-CN" sz="32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3 versregels: terzet                             7 versregels: septet	</a:t>
            </a:r>
          </a:p>
          <a:p>
            <a:pPr marL="0" indent="0" eaLnBrk="1" hangingPunct="1">
              <a:buClr>
                <a:schemeClr val="accent1"/>
              </a:buClr>
              <a:buSzPct val="115000"/>
              <a:defRPr/>
            </a:pPr>
            <a:r>
              <a:rPr lang="nl-NL" altLang="zh-CN" sz="32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4 versregels: kwatrijn                         8 versregels: octaaf</a:t>
            </a:r>
          </a:p>
          <a:p>
            <a:pPr marL="0" indent="0" eaLnBrk="1" hangingPunct="1">
              <a:buClr>
                <a:schemeClr val="accent1"/>
              </a:buClr>
              <a:buSzPct val="115000"/>
              <a:defRPr/>
            </a:pPr>
            <a:r>
              <a:rPr lang="nl-NL" altLang="zh-CN" sz="32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5 versregels: </a:t>
            </a:r>
            <a:r>
              <a:rPr lang="nl-NL" altLang="zh-CN" sz="3200" b="1" dirty="0" err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quintet</a:t>
            </a:r>
            <a:endParaRPr lang="nl-NL" altLang="zh-CN" sz="3200" b="1" dirty="0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  <a:defRPr/>
            </a:pPr>
            <a:endParaRPr lang="nl-NL" altLang="zh-CN" sz="2400" b="1" dirty="0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  <a:p>
            <a:pPr marL="0" indent="0" eaLnBrk="1" hangingPunct="1">
              <a:buClr>
                <a:schemeClr val="accent1"/>
              </a:buClr>
              <a:buSzPct val="115000"/>
              <a:defRPr/>
            </a:pPr>
            <a:endParaRPr lang="nl-NL" altLang="zh-CN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226" name="Shape 21">
            <a:extLst>
              <a:ext uri="{FF2B5EF4-FFF2-40B4-BE49-F238E27FC236}">
                <a16:creationId xmlns:a16="http://schemas.microsoft.com/office/drawing/2014/main" id="{EF1B34C3-BEB5-4771-85EE-1A30E74FB8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27" name="Shape 276">
            <a:extLst>
              <a:ext uri="{FF2B5EF4-FFF2-40B4-BE49-F238E27FC236}">
                <a16:creationId xmlns:a16="http://schemas.microsoft.com/office/drawing/2014/main" id="{B974D847-40C1-4FDC-9D53-B40F25FFE0BD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H2 theorie gedichtanalyse (2/3)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52228" name="Shape 277">
            <a:extLst>
              <a:ext uri="{FF2B5EF4-FFF2-40B4-BE49-F238E27FC236}">
                <a16:creationId xmlns:a16="http://schemas.microsoft.com/office/drawing/2014/main" id="{5F170769-B29A-430D-A2C5-B6EAA8B75A7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marL="0" indent="0" eaLnBrk="1" hangingPunct="1">
              <a:buClr>
                <a:schemeClr val="accent1"/>
              </a:buClr>
              <a:buSzPct val="115000"/>
            </a:pPr>
            <a:r>
              <a:rPr lang="nl-NL" altLang="zh-CN" sz="2800">
                <a:ea typeface="SimSun" panose="02010600030101010101" pitchFamily="2" charset="-122"/>
              </a:rPr>
              <a:t>Een dichtanalyse: 3 onderdelen: </a:t>
            </a:r>
            <a:r>
              <a:rPr lang="nl-NL" altLang="zh-CN" sz="2800" b="1">
                <a:ea typeface="SimSun" panose="02010600030101010101" pitchFamily="2" charset="-122"/>
              </a:rPr>
              <a:t>inhoud/interpretatie/techniek</a:t>
            </a:r>
          </a:p>
          <a:p>
            <a:pPr marL="0" indent="0" eaLnBrk="1" hangingPunct="1">
              <a:buClr>
                <a:schemeClr val="accent1"/>
              </a:buClr>
              <a:buSzPct val="115000"/>
            </a:pPr>
            <a:r>
              <a:rPr lang="nl-NL" altLang="zh-CN" sz="2800" b="1">
                <a:ea typeface="SimSun" panose="02010600030101010101" pitchFamily="2" charset="-122"/>
              </a:rPr>
              <a:t>1. inhoud</a:t>
            </a:r>
            <a:r>
              <a:rPr lang="nl-NL" altLang="zh-CN" sz="2800">
                <a:ea typeface="SimSun" panose="02010600030101010101" pitchFamily="2" charset="-122"/>
              </a:rPr>
              <a:t>: lees letterlijk wat er staat. Kijk goed naar de gebruikte woorden. Ken je een woord niet? Zoek het op. </a:t>
            </a:r>
          </a:p>
          <a:p>
            <a:pPr marL="0" indent="0" eaLnBrk="1" hangingPunct="1">
              <a:buClr>
                <a:schemeClr val="accent1"/>
              </a:buClr>
              <a:buSzPct val="115000"/>
            </a:pPr>
            <a:r>
              <a:rPr lang="nl-NL" altLang="zh-CN" sz="2800">
                <a:ea typeface="SimSun" panose="02010600030101010101" pitchFamily="2" charset="-122"/>
              </a:rPr>
              <a:t>	- vaak zit er een ontwikkeling of draai in een gedicht. = pointe of volta. </a:t>
            </a:r>
          </a:p>
          <a:p>
            <a:pPr marL="0" indent="0" eaLnBrk="1" hangingPunct="1">
              <a:buClr>
                <a:schemeClr val="accent1"/>
              </a:buClr>
              <a:buSzPct val="115000"/>
            </a:pPr>
            <a:r>
              <a:rPr lang="nl-NL" altLang="zh-CN" sz="2800">
                <a:ea typeface="SimSun" panose="02010600030101010101" pitchFamily="2" charset="-122"/>
              </a:rPr>
              <a:t>- Benoem per alinea wat er gebeurt, dan krijg je beter grip op de inhoud. 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50" name="Shape 21">
            <a:extLst>
              <a:ext uri="{FF2B5EF4-FFF2-40B4-BE49-F238E27FC236}">
                <a16:creationId xmlns:a16="http://schemas.microsoft.com/office/drawing/2014/main" id="{15DD12E5-BDA0-4015-826E-820463ACCA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1" name="Shape 276">
            <a:extLst>
              <a:ext uri="{FF2B5EF4-FFF2-40B4-BE49-F238E27FC236}">
                <a16:creationId xmlns:a16="http://schemas.microsoft.com/office/drawing/2014/main" id="{73122EDA-9A94-4006-B655-AD7F76D79802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H2 theorie gedichtanalyse (3/3)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53252" name="Shape 277">
            <a:extLst>
              <a:ext uri="{FF2B5EF4-FFF2-40B4-BE49-F238E27FC236}">
                <a16:creationId xmlns:a16="http://schemas.microsoft.com/office/drawing/2014/main" id="{F4245FD7-6F00-413F-A9D1-C5F13D70057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marL="0" indent="0" eaLnBrk="1" hangingPunct="1">
              <a:buClr>
                <a:schemeClr val="accent1"/>
              </a:buClr>
              <a:buSzPct val="115000"/>
            </a:pPr>
            <a:r>
              <a:rPr lang="nl-NL" altLang="zh-CN" sz="2800" b="1">
                <a:ea typeface="SimSun" panose="02010600030101010101" pitchFamily="2" charset="-122"/>
              </a:rPr>
              <a:t> 2. interpretatie: </a:t>
            </a:r>
            <a:r>
              <a:rPr lang="nl-NL" altLang="zh-CN" sz="2800">
                <a:ea typeface="SimSun" panose="02010600030101010101" pitchFamily="2" charset="-122"/>
              </a:rPr>
              <a:t>Jouw persoonlijke beleving. Waar denk jij aan? Heb je iets met het onderwerp? Herken je iets? Wat is je mening over het gedicht?</a:t>
            </a:r>
          </a:p>
          <a:p>
            <a:pPr marL="0" indent="0" eaLnBrk="1" hangingPunct="1">
              <a:buClr>
                <a:schemeClr val="accent1"/>
              </a:buClr>
              <a:buSzPct val="115000"/>
            </a:pPr>
            <a:r>
              <a:rPr lang="nl-NL" altLang="zh-CN" sz="2800" b="1">
                <a:ea typeface="SimSun" panose="02010600030101010101" pitchFamily="2" charset="-122"/>
              </a:rPr>
              <a:t>3. Technische analyse:</a:t>
            </a:r>
          </a:p>
          <a:p>
            <a:pPr marL="0" indent="0" eaLnBrk="1" hangingPunct="1">
              <a:buClr>
                <a:schemeClr val="accent1"/>
              </a:buClr>
              <a:buSzPct val="115000"/>
            </a:pPr>
            <a:r>
              <a:rPr lang="nl-NL" altLang="zh-CN" sz="2800">
                <a:ea typeface="SimSun" panose="02010600030101010101" pitchFamily="2" charset="-122"/>
              </a:rPr>
              <a:t>rijmschema, rijmvorm, beeldspraak, ritme, bijzondere opbouw: alles wat opvalt aan het gedicht. Denk na over de vraag: Waarom heeft de schrijver deze woorden gebruikt? 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274" name="Shape 21">
            <a:extLst>
              <a:ext uri="{FF2B5EF4-FFF2-40B4-BE49-F238E27FC236}">
                <a16:creationId xmlns:a16="http://schemas.microsoft.com/office/drawing/2014/main" id="{2B2C222C-B11B-4135-9254-8A9A551BAC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5" name="Shape 276">
            <a:extLst>
              <a:ext uri="{FF2B5EF4-FFF2-40B4-BE49-F238E27FC236}">
                <a16:creationId xmlns:a16="http://schemas.microsoft.com/office/drawing/2014/main" id="{F104B998-903A-4AA3-AA60-A5E6ACB46000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groepjesopdracht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67588" name="Shape 277">
            <a:extLst>
              <a:ext uri="{FF2B5EF4-FFF2-40B4-BE49-F238E27FC236}">
                <a16:creationId xmlns:a16="http://schemas.microsoft.com/office/drawing/2014/main" id="{5C5FECBF-49E1-42CD-B35B-27C7E7DDE6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marL="0" indent="0" eaLnBrk="1" hangingPunct="1">
              <a:buClr>
                <a:schemeClr val="accent1"/>
              </a:buClr>
              <a:buSzPct val="115000"/>
              <a:defRPr/>
            </a:pPr>
            <a:r>
              <a:rPr lang="nl-NL" altLang="zh-CN" sz="2800" b="1" dirty="0">
                <a:ea typeface="SimSun" panose="02010600030101010101" pitchFamily="2" charset="-122"/>
              </a:rPr>
              <a:t>  </a:t>
            </a:r>
            <a:r>
              <a:rPr lang="nl-NL" altLang="zh-CN" sz="3200" b="1" dirty="0">
                <a:ea typeface="SimSun" panose="02010600030101010101" pitchFamily="2" charset="-122"/>
              </a:rPr>
              <a:t>Jullie verdelen jezelf in groepjes van 3 of 4</a:t>
            </a:r>
          </a:p>
          <a:p>
            <a:pPr marL="457200" indent="-457200" eaLnBrk="1" hangingPunct="1">
              <a:buClr>
                <a:schemeClr val="accent1"/>
              </a:buClr>
              <a:buSzPct val="115000"/>
              <a:buFontTx/>
              <a:buChar char="-"/>
              <a:defRPr/>
            </a:pPr>
            <a:r>
              <a:rPr lang="nl-NL" altLang="zh-CN" sz="3200" b="1" dirty="0">
                <a:ea typeface="SimSun" panose="02010600030101010101" pitchFamily="2" charset="-122"/>
              </a:rPr>
              <a:t>Maak op een wit A4 vel samen in steekwoorden zo goed mogelijk een analyse van het gedicht de Eenzamen (op bord)</a:t>
            </a:r>
          </a:p>
          <a:p>
            <a:pPr marL="0" indent="0" eaLnBrk="1" hangingPunct="1">
              <a:buClr>
                <a:schemeClr val="accent1"/>
              </a:buClr>
              <a:buSzPct val="115000"/>
              <a:defRPr/>
            </a:pPr>
            <a:r>
              <a:rPr lang="nl-NL" altLang="zh-CN" sz="3200" b="1" dirty="0">
                <a:ea typeface="SimSun" panose="02010600030101010101" pitchFamily="2" charset="-122"/>
              </a:rPr>
              <a:t> (12- 15 minuten)</a:t>
            </a:r>
          </a:p>
          <a:p>
            <a:pPr marL="457200" indent="-457200" eaLnBrk="1" hangingPunct="1">
              <a:buClr>
                <a:schemeClr val="accent1"/>
              </a:buClr>
              <a:buSzPct val="115000"/>
              <a:buFontTx/>
              <a:buChar char="-"/>
              <a:defRPr/>
            </a:pPr>
            <a:r>
              <a:rPr lang="nl-NL" altLang="zh-CN" sz="3200" b="1" dirty="0">
                <a:ea typeface="SimSun" panose="02010600030101010101" pitchFamily="2" charset="-122"/>
              </a:rPr>
              <a:t>Kies 1 vertegenwoordiger</a:t>
            </a:r>
          </a:p>
          <a:p>
            <a:pPr marL="0" indent="0" eaLnBrk="1" hangingPunct="1">
              <a:buClr>
                <a:schemeClr val="accent1"/>
              </a:buClr>
              <a:buSzPct val="115000"/>
              <a:defRPr/>
            </a:pPr>
            <a:endParaRPr lang="nl-NL" altLang="zh-CN" sz="32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74" name="Shape 21">
            <a:extLst>
              <a:ext uri="{FF2B5EF4-FFF2-40B4-BE49-F238E27FC236}">
                <a16:creationId xmlns:a16="http://schemas.microsoft.com/office/drawing/2014/main" id="{2F5626D8-B136-4072-91A6-696EF46FC6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5" name="Shape 155">
            <a:extLst>
              <a:ext uri="{FF2B5EF4-FFF2-40B4-BE49-F238E27FC236}">
                <a16:creationId xmlns:a16="http://schemas.microsoft.com/office/drawing/2014/main" id="{651FFD42-DC9A-45AC-ABAB-3F88645B2624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buClr>
                <a:srgbClr val="262626"/>
              </a:buClr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vraag: wat is eigenlijk poëzie?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28676" name="Shape 156">
            <a:extLst>
              <a:ext uri="{FF2B5EF4-FFF2-40B4-BE49-F238E27FC236}">
                <a16:creationId xmlns:a16="http://schemas.microsoft.com/office/drawing/2014/main" id="{B7F62542-451D-4090-BB94-15856926153F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nl-NL" altLang="zh-CN" sz="26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wat is een gedicht? Probeer in tweetallen zo nauwkeurig mogelijk een definitie te formuleren. </a:t>
            </a:r>
          </a:p>
          <a:p>
            <a:pPr eaLnBrk="1" hangingPunct="1">
              <a:spcAft>
                <a:spcPts val="600"/>
              </a:spcAft>
              <a:buClr>
                <a:schemeClr val="accent1"/>
              </a:buClr>
              <a:buSzPct val="115000"/>
            </a:pPr>
            <a:endParaRPr lang="nl-NL" altLang="zh-CN" sz="26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  <a:p>
            <a:pPr eaLnBrk="1" hangingPunct="1"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nl-NL" altLang="zh-CN" sz="26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tip: waarin verschilt een gedicht van een andere tekst? </a:t>
            </a:r>
          </a:p>
          <a:p>
            <a:pPr eaLnBrk="1" hangingPunct="1">
              <a:spcAft>
                <a:spcPts val="600"/>
              </a:spcAft>
              <a:buClr>
                <a:schemeClr val="accent1"/>
              </a:buClr>
              <a:buSzPct val="115000"/>
            </a:pPr>
            <a:endParaRPr lang="nl-NL" altLang="zh-CN" sz="26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  <a:p>
            <a:pPr eaLnBrk="1" hangingPunct="1"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nl-NL" altLang="zh-CN" sz="26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De definitie moet straks in je schrift komen bij de eerste theorie. </a:t>
            </a:r>
            <a:endParaRPr lang="nl-NL" altLang="zh-CN" sz="24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298" name="Shape 21">
            <a:extLst>
              <a:ext uri="{FF2B5EF4-FFF2-40B4-BE49-F238E27FC236}">
                <a16:creationId xmlns:a16="http://schemas.microsoft.com/office/drawing/2014/main" id="{BECF7EF1-7049-418E-B7B4-F20492C5BF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299" name="Shape 288">
            <a:extLst>
              <a:ext uri="{FF2B5EF4-FFF2-40B4-BE49-F238E27FC236}">
                <a16:creationId xmlns:a16="http://schemas.microsoft.com/office/drawing/2014/main" id="{40D588C9-4CAB-4B2E-9645-B6E2F2856133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906463" y="700088"/>
            <a:ext cx="9990137" cy="5176837"/>
          </a:xfrm>
        </p:spPr>
        <p:txBody>
          <a:bodyPr tIns="45700" bIns="45700"/>
          <a:lstStyle/>
          <a:p>
            <a:pPr indent="-285750" eaLnBrk="1" hangingPunct="1">
              <a:lnSpc>
                <a:spcPct val="80000"/>
              </a:lnSpc>
              <a:buClr>
                <a:schemeClr val="accent1"/>
              </a:buClr>
              <a:buSzPct val="117000"/>
              <a:buFontTx/>
              <a:buChar char="•"/>
            </a:pPr>
            <a: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</a:t>
            </a:r>
            <a:endParaRPr lang="nl-NL" altLang="zh-CN">
              <a:ea typeface="SimSun" panose="02010600030101010101" pitchFamily="2" charset="-122"/>
            </a:endParaRPr>
          </a:p>
        </p:txBody>
      </p:sp>
      <p:pic>
        <p:nvPicPr>
          <p:cNvPr id="55300" name="Afbeelding 1">
            <a:extLst>
              <a:ext uri="{FF2B5EF4-FFF2-40B4-BE49-F238E27FC236}">
                <a16:creationId xmlns:a16="http://schemas.microsoft.com/office/drawing/2014/main" id="{5A6813E3-DC36-4FA6-A0F7-17692B0F1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28600"/>
            <a:ext cx="4808538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322" name="Shape 21">
            <a:extLst>
              <a:ext uri="{FF2B5EF4-FFF2-40B4-BE49-F238E27FC236}">
                <a16:creationId xmlns:a16="http://schemas.microsoft.com/office/drawing/2014/main" id="{F560B388-CCB6-49F3-8268-1496B51BC8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3" name="Shape 276">
            <a:extLst>
              <a:ext uri="{FF2B5EF4-FFF2-40B4-BE49-F238E27FC236}">
                <a16:creationId xmlns:a16="http://schemas.microsoft.com/office/drawing/2014/main" id="{12AE6CED-A2F3-4FC3-B779-3B0C5E64A203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vandaag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67588" name="Shape 277">
            <a:extLst>
              <a:ext uri="{FF2B5EF4-FFF2-40B4-BE49-F238E27FC236}">
                <a16:creationId xmlns:a16="http://schemas.microsoft.com/office/drawing/2014/main" id="{0B0B6980-5601-4417-BAF0-CFE991F8097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marL="0" indent="0" eaLnBrk="1" hangingPunct="1">
              <a:buClr>
                <a:schemeClr val="accent1"/>
              </a:buClr>
              <a:buSzPct val="115000"/>
              <a:defRPr/>
            </a:pPr>
            <a:r>
              <a:rPr lang="nl-NL" altLang="zh-CN" sz="2800" b="1" dirty="0">
                <a:ea typeface="SimSun" panose="02010600030101010101" pitchFamily="2" charset="-122"/>
              </a:rPr>
              <a:t> - korte terugblik en aanvulling analyse de Eenzamen</a:t>
            </a:r>
          </a:p>
          <a:p>
            <a:pPr marL="457200" indent="-457200" eaLnBrk="1" hangingPunct="1">
              <a:buClr>
                <a:schemeClr val="accent1"/>
              </a:buClr>
              <a:buSzPct val="115000"/>
              <a:buFontTx/>
              <a:buChar char="-"/>
              <a:defRPr/>
            </a:pPr>
            <a:r>
              <a:rPr lang="nl-NL" altLang="zh-CN" sz="2800" b="1" dirty="0">
                <a:ea typeface="SimSun" panose="02010600030101010101" pitchFamily="2" charset="-122"/>
              </a:rPr>
              <a:t>Theorie H3 </a:t>
            </a:r>
          </a:p>
          <a:p>
            <a:pPr marL="457200" indent="-457200" eaLnBrk="1" hangingPunct="1">
              <a:buClr>
                <a:schemeClr val="accent1"/>
              </a:buClr>
              <a:buSzPct val="115000"/>
              <a:buFontTx/>
              <a:buChar char="-"/>
              <a:defRPr/>
            </a:pPr>
            <a:r>
              <a:rPr lang="nl-NL" altLang="zh-CN" sz="2800" b="1" dirty="0">
                <a:ea typeface="SimSun" panose="02010600030101010101" pitchFamily="2" charset="-122"/>
              </a:rPr>
              <a:t>Uitleg presentatieopdracht</a:t>
            </a:r>
          </a:p>
          <a:p>
            <a:pPr marL="457200" indent="-457200" eaLnBrk="1" hangingPunct="1">
              <a:buClr>
                <a:schemeClr val="accent1"/>
              </a:buClr>
              <a:buSzPct val="115000"/>
              <a:buFontTx/>
              <a:buChar char="-"/>
              <a:defRPr/>
            </a:pPr>
            <a:r>
              <a:rPr lang="nl-NL" altLang="zh-CN" sz="2800" b="1" dirty="0">
                <a:ea typeface="SimSun" panose="02010600030101010101" pitchFamily="2" charset="-122"/>
              </a:rPr>
              <a:t>Opdracht </a:t>
            </a:r>
            <a:endParaRPr lang="nl-NL" altLang="zh-CN" sz="3200" b="1" dirty="0">
              <a:ea typeface="SimSun" panose="02010600030101010101" pitchFamily="2" charset="-122"/>
            </a:endParaRPr>
          </a:p>
          <a:p>
            <a:pPr marL="0" indent="0" eaLnBrk="1" hangingPunct="1">
              <a:buClr>
                <a:schemeClr val="accent1"/>
              </a:buClr>
              <a:buSzPct val="115000"/>
              <a:defRPr/>
            </a:pPr>
            <a:endParaRPr lang="nl-NL" altLang="zh-CN" sz="32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346" name="Shape 21">
            <a:extLst>
              <a:ext uri="{FF2B5EF4-FFF2-40B4-BE49-F238E27FC236}">
                <a16:creationId xmlns:a16="http://schemas.microsoft.com/office/drawing/2014/main" id="{7CDDA569-48E6-4BAA-A1CD-E5ABF1A0F2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47" name="Shape 282">
            <a:extLst>
              <a:ext uri="{FF2B5EF4-FFF2-40B4-BE49-F238E27FC236}">
                <a16:creationId xmlns:a16="http://schemas.microsoft.com/office/drawing/2014/main" id="{2C118665-B600-4EC6-A89F-4FA57BB36B16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Analyse van een gedicht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57348" name="Shape 283">
            <a:extLst>
              <a:ext uri="{FF2B5EF4-FFF2-40B4-BE49-F238E27FC236}">
                <a16:creationId xmlns:a16="http://schemas.microsoft.com/office/drawing/2014/main" id="{4F0AB58C-BD0F-4D4A-B913-A70877338B21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1038225" y="1952625"/>
            <a:ext cx="9858375" cy="3924300"/>
          </a:xfrm>
        </p:spPr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6000"/>
              <a:buFontTx/>
              <a:buChar char="•"/>
            </a:pPr>
            <a:r>
              <a:rPr lang="nl-NL" altLang="zh-CN" sz="4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De eenzamen van J. Slauerhoff </a:t>
            </a:r>
          </a:p>
          <a:p>
            <a:pPr indent="-285750" eaLnBrk="1" hangingPunct="1">
              <a:buClr>
                <a:schemeClr val="accent1"/>
              </a:buClr>
              <a:buSzPct val="116000"/>
              <a:buFontTx/>
              <a:buChar char="•"/>
            </a:pPr>
            <a:r>
              <a:rPr lang="nl-NL" altLang="zh-CN" sz="4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(1898 – 1936): Belangrijke interbellum (tussen twee oorlogen) dichter</a:t>
            </a:r>
          </a:p>
          <a:p>
            <a:pPr indent="-285750" eaLnBrk="1" hangingPunct="1">
              <a:spcBef>
                <a:spcPts val="1038"/>
              </a:spcBef>
              <a:buClr>
                <a:schemeClr val="accent1"/>
              </a:buClr>
              <a:buSzPct val="116000"/>
            </a:pPr>
            <a:endParaRPr lang="nl-NL" altLang="zh-CN" sz="40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  <a:p>
            <a:pPr indent="-285750" eaLnBrk="1" hangingPunct="1">
              <a:spcBef>
                <a:spcPts val="1038"/>
              </a:spcBef>
              <a:buClr>
                <a:schemeClr val="accent1"/>
              </a:buClr>
              <a:buSzPct val="116000"/>
            </a:pPr>
            <a:endParaRPr lang="nl-NL" altLang="zh-CN" sz="40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2AD7B63-AB39-41A3-BD3C-3183E07A9934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en-US" sz="3600">
                <a:solidFill>
                  <a:schemeClr val="tx1"/>
                </a:solidFill>
                <a:ea typeface="SimSun" panose="02010600030101010101" pitchFamily="2" charset="-122"/>
              </a:rPr>
              <a:t>H3 de vorm van een gedicht(1/3)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436F88F-4077-41BF-A2FE-C92F8E46405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l-NL" altLang="en-US" sz="3200" b="1" dirty="0">
                <a:ea typeface="SimSun" panose="02010600030101010101" pitchFamily="2" charset="-122"/>
              </a:rPr>
              <a:t>Visuele of concrete poëzie</a:t>
            </a:r>
            <a:r>
              <a:rPr lang="nl-NL" altLang="en-US" sz="3200" dirty="0">
                <a:ea typeface="SimSun" panose="02010600030101010101" pitchFamily="2" charset="-122"/>
              </a:rPr>
              <a:t> 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l-NL" altLang="en-US" sz="3200" dirty="0">
                <a:ea typeface="SimSun" panose="02010600030101010101" pitchFamily="2" charset="-122"/>
              </a:rPr>
              <a:t>- bijzondere klank- of- grafische vormen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l-NL" altLang="en-US" sz="3200" dirty="0">
                <a:ea typeface="SimSun" panose="02010600030101010101" pitchFamily="2" charset="-122"/>
              </a:rPr>
              <a:t>- Dit genre is al </a:t>
            </a:r>
            <a:r>
              <a:rPr lang="nl-NL" altLang="en-US" sz="3200" u="sng" dirty="0">
                <a:ea typeface="SimSun" panose="02010600030101010101" pitchFamily="2" charset="-122"/>
              </a:rPr>
              <a:t>wel</a:t>
            </a:r>
            <a:r>
              <a:rPr lang="nl-NL" altLang="en-US" sz="3200" dirty="0">
                <a:ea typeface="SimSun" panose="02010600030101010101" pitchFamily="2" charset="-122"/>
              </a:rPr>
              <a:t> oud, </a:t>
            </a:r>
          </a:p>
          <a:p>
            <a:pPr marL="633412" indent="-457200" eaLnBrk="1" hangingPunct="1">
              <a:lnSpc>
                <a:spcPct val="80000"/>
              </a:lnSpc>
              <a:buFontTx/>
              <a:buChar char="-"/>
              <a:defRPr/>
            </a:pPr>
            <a:r>
              <a:rPr lang="nl-NL" altLang="en-US" sz="3200" dirty="0">
                <a:ea typeface="SimSun" panose="02010600030101010101" pitchFamily="2" charset="-122"/>
              </a:rPr>
              <a:t>na de jaren 50 een periode heel populair. </a:t>
            </a:r>
          </a:p>
          <a:p>
            <a:pPr marL="633412" indent="-457200" eaLnBrk="1" hangingPunct="1">
              <a:lnSpc>
                <a:spcPct val="80000"/>
              </a:lnSpc>
              <a:buFontTx/>
              <a:buChar char="-"/>
              <a:defRPr/>
            </a:pPr>
            <a:r>
              <a:rPr lang="nl-NL" altLang="en-US" sz="3200" dirty="0">
                <a:ea typeface="SimSun" panose="02010600030101010101" pitchFamily="2" charset="-122"/>
              </a:rPr>
              <a:t>Daarna nam de reclame het over. </a:t>
            </a:r>
          </a:p>
          <a:p>
            <a:pPr marL="633412" indent="-457200" eaLnBrk="1" hangingPunct="1">
              <a:lnSpc>
                <a:spcPct val="80000"/>
              </a:lnSpc>
              <a:buFontTx/>
              <a:buChar char="-"/>
              <a:defRPr/>
            </a:pPr>
            <a:r>
              <a:rPr lang="nl-NL" altLang="en-US" sz="3200" dirty="0">
                <a:ea typeface="SimSun" panose="02010600030101010101" pitchFamily="2" charset="-122"/>
              </a:rPr>
              <a:t>Een nieuwe digitale vorm is experiment met beweging en typografie.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772BF8D-096D-4775-810C-AD959EB540C0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zh-CN" sz="2800">
                <a:solidFill>
                  <a:schemeClr val="tx1"/>
                </a:solidFill>
                <a:ea typeface="SimSun" panose="02010600030101010101" pitchFamily="2" charset="-122"/>
              </a:rPr>
              <a:t>Theorie H3  De vorm van een gedicht (2/3)</a:t>
            </a:r>
            <a:endParaRPr lang="nl-NL" altLang="zh-CN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B4FB270-FC40-4146-B73F-1A6E8CEE8294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zh-CN" sz="2800">
                <a:ea typeface="SimSun" panose="02010600030101010101" pitchFamily="2" charset="-122"/>
              </a:rPr>
              <a:t>Nadat  de boekdrukkunst was uitgevonden, werd de vorm van een gedicht steeds belangrijker. </a:t>
            </a:r>
          </a:p>
          <a:p>
            <a:pPr algn="r" eaLnBrk="1" hangingPunct="1"/>
            <a:r>
              <a:rPr lang="nl-NL" altLang="zh-CN" sz="3200">
                <a:ea typeface="SimSun" panose="02010600030101010101" pitchFamily="2" charset="-122"/>
              </a:rPr>
              <a:t>De plaats van een woord of zin is belangrijk, maar ook de opmaak wordt, vooral de afgelopen 100 jaar, steeds meer van </a:t>
            </a:r>
            <a:r>
              <a:rPr lang="nl-NL" altLang="zh-CN" sz="3200" b="1" i="1">
                <a:ea typeface="SimSun" panose="02010600030101010101" pitchFamily="2" charset="-122"/>
              </a:rPr>
              <a:t>invloed.  </a:t>
            </a:r>
          </a:p>
          <a:p>
            <a:pPr eaLnBrk="1" hangingPunct="1"/>
            <a:endParaRPr lang="nl-NL" altLang="zh-CN" sz="320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39EF3BC-FCCC-4916-81A8-1AA62DB55A66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zh-CN" sz="3600">
                <a:solidFill>
                  <a:schemeClr val="tx1"/>
                </a:solidFill>
                <a:ea typeface="SimSun" panose="02010600030101010101" pitchFamily="2" charset="-122"/>
              </a:rPr>
              <a:t>H3 visuele kunst (3/3)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CF7359CE-C482-4C1B-A533-D4A7098A6CE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l-NL" altLang="en-US" sz="3200" dirty="0">
                <a:ea typeface="SimSun" panose="02010600030101010101" pitchFamily="2" charset="-122"/>
              </a:rPr>
              <a:t> In de visuele poëzie wordt gebruik gemaakt van: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nl-NL" altLang="en-US" sz="3200" dirty="0">
                <a:ea typeface="SimSun" panose="02010600030101010101" pitchFamily="2" charset="-122"/>
              </a:rPr>
              <a:t>Woorden waarmee je door herhaling een tekening vormt.</a:t>
            </a:r>
          </a:p>
          <a:p>
            <a:pPr eaLnBrk="1" hangingPunct="1">
              <a:defRPr/>
            </a:pPr>
            <a:r>
              <a:rPr lang="nl-NL" altLang="zh-CN" sz="3200" dirty="0">
                <a:ea typeface="SimSun" panose="02010600030101010101" pitchFamily="2" charset="-122"/>
              </a:rPr>
              <a:t>Woorden die je versterkt door </a:t>
            </a:r>
            <a:r>
              <a:rPr lang="nl-NL" altLang="zh-CN" sz="3200" dirty="0"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lettertype</a:t>
            </a:r>
            <a:r>
              <a:rPr lang="nl-NL" altLang="zh-CN" sz="3200" dirty="0">
                <a:ea typeface="SimSun" panose="02010600030101010101" pitchFamily="2" charset="-122"/>
              </a:rPr>
              <a:t>, </a:t>
            </a:r>
            <a:r>
              <a:rPr lang="nl-NL" altLang="zh-CN" sz="5400" dirty="0">
                <a:ea typeface="SimSun" panose="02010600030101010101" pitchFamily="2" charset="-122"/>
              </a:rPr>
              <a:t>grootte</a:t>
            </a:r>
            <a:r>
              <a:rPr lang="nl-NL" altLang="zh-CN" sz="3200" dirty="0">
                <a:ea typeface="SimSun" panose="02010600030101010101" pitchFamily="2" charset="-122"/>
              </a:rPr>
              <a:t> of </a:t>
            </a:r>
            <a:r>
              <a:rPr lang="nl-NL" altLang="zh-CN" sz="3200" dirty="0">
                <a:solidFill>
                  <a:srgbClr val="00B050"/>
                </a:solidFill>
                <a:ea typeface="SimSun" panose="02010600030101010101" pitchFamily="2" charset="-122"/>
              </a:rPr>
              <a:t>kleur</a:t>
            </a:r>
            <a:r>
              <a:rPr lang="nl-NL" altLang="zh-CN" sz="3200" dirty="0">
                <a:ea typeface="SimSun" panose="02010600030101010101" pitchFamily="2" charset="-122"/>
              </a:rPr>
              <a:t>. Of door                    </a:t>
            </a:r>
            <a:r>
              <a:rPr lang="nl-NL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plaats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nl-NL" altLang="en-US" sz="3200" dirty="0">
                <a:ea typeface="SimSun" panose="02010600030101010101" pitchFamily="2" charset="-122"/>
              </a:rPr>
              <a:t>Onomatopeeën  (woorden waarmee je een geluid nabootst, bijv. slurp of boem)  </a:t>
            </a:r>
          </a:p>
          <a:p>
            <a:pPr eaLnBrk="1" hangingPunct="1">
              <a:lnSpc>
                <a:spcPct val="90000"/>
              </a:lnSpc>
              <a:defRPr/>
            </a:pPr>
            <a:endParaRPr lang="nl-NL" altLang="en-US" sz="32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2" name="Shape 21">
            <a:extLst>
              <a:ext uri="{FF2B5EF4-FFF2-40B4-BE49-F238E27FC236}">
                <a16:creationId xmlns:a16="http://schemas.microsoft.com/office/drawing/2014/main" id="{BE1927CE-6926-4C8A-8A50-9D081FCB3C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43" name="Shape 288">
            <a:extLst>
              <a:ext uri="{FF2B5EF4-FFF2-40B4-BE49-F238E27FC236}">
                <a16:creationId xmlns:a16="http://schemas.microsoft.com/office/drawing/2014/main" id="{1BAB9673-D1D0-4225-B779-E6364272C81C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906463" y="700088"/>
            <a:ext cx="9990137" cy="5176837"/>
          </a:xfrm>
        </p:spPr>
        <p:txBody>
          <a:bodyPr tIns="45700" bIns="45700"/>
          <a:lstStyle/>
          <a:p>
            <a:pPr indent="-285750" eaLnBrk="1" hangingPunct="1">
              <a:lnSpc>
                <a:spcPct val="80000"/>
              </a:lnSpc>
              <a:buClr>
                <a:schemeClr val="accent1"/>
              </a:buClr>
              <a:buSzPct val="117000"/>
              <a:buFontTx/>
              <a:buChar char="•"/>
            </a:pPr>
            <a: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</a:t>
            </a:r>
            <a:endParaRPr lang="nl-NL" altLang="zh-CN">
              <a:ea typeface="SimSun" panose="02010600030101010101" pitchFamily="2" charset="-122"/>
            </a:endParaRPr>
          </a:p>
        </p:txBody>
      </p:sp>
      <p:pic>
        <p:nvPicPr>
          <p:cNvPr id="61444" name="Afbeelding 1">
            <a:extLst>
              <a:ext uri="{FF2B5EF4-FFF2-40B4-BE49-F238E27FC236}">
                <a16:creationId xmlns:a16="http://schemas.microsoft.com/office/drawing/2014/main" id="{867C64D4-B185-41FF-B64E-63559CF41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28600"/>
            <a:ext cx="4808538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466" name="Shape 21">
            <a:extLst>
              <a:ext uri="{FF2B5EF4-FFF2-40B4-BE49-F238E27FC236}">
                <a16:creationId xmlns:a16="http://schemas.microsoft.com/office/drawing/2014/main" id="{FE045FAD-2247-4941-B86C-0058D0D7DD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67" name="Shape 276">
            <a:extLst>
              <a:ext uri="{FF2B5EF4-FFF2-40B4-BE49-F238E27FC236}">
                <a16:creationId xmlns:a16="http://schemas.microsoft.com/office/drawing/2014/main" id="{3D068BE6-C22F-442E-9878-660F138263AE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presentatieopdracht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62468" name="Shape 277">
            <a:extLst>
              <a:ext uri="{FF2B5EF4-FFF2-40B4-BE49-F238E27FC236}">
                <a16:creationId xmlns:a16="http://schemas.microsoft.com/office/drawing/2014/main" id="{C77F7827-D384-4B1D-9499-7CB209898AE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marL="0" indent="0" eaLnBrk="1" hangingPunct="1">
              <a:buClr>
                <a:schemeClr val="accent1"/>
              </a:buClr>
              <a:buSzPct val="115000"/>
            </a:pPr>
            <a:r>
              <a:rPr lang="nl-NL" altLang="zh-CN" sz="2800" b="1">
                <a:ea typeface="SimSun" panose="02010600030101010101" pitchFamily="2" charset="-122"/>
              </a:rPr>
              <a:t>  Je krijgt de opdracht en uitleg.</a:t>
            </a:r>
          </a:p>
          <a:p>
            <a:pPr marL="0" indent="0" eaLnBrk="1" hangingPunct="1">
              <a:buClr>
                <a:schemeClr val="accent1"/>
              </a:buClr>
              <a:buSzPct val="115000"/>
            </a:pPr>
            <a:endParaRPr lang="nl-NL" altLang="zh-CN" sz="280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D1DD2F0-5AC4-4059-9FF1-B302469CD79A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0CE6C693-67F7-4F1E-8B93-8BA2709E1C86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9988" y="1454150"/>
            <a:ext cx="5851525" cy="442277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514" name="Shape 21">
            <a:extLst>
              <a:ext uri="{FF2B5EF4-FFF2-40B4-BE49-F238E27FC236}">
                <a16:creationId xmlns:a16="http://schemas.microsoft.com/office/drawing/2014/main" id="{C1588F5A-AE43-4944-A55B-FD0E1C0626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15" name="Shape 325">
            <a:extLst>
              <a:ext uri="{FF2B5EF4-FFF2-40B4-BE49-F238E27FC236}">
                <a16:creationId xmlns:a16="http://schemas.microsoft.com/office/drawing/2014/main" id="{B0879144-4EDF-4D21-87A2-44BC5BEC0CBB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Vandaag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64516" name="Shape 326">
            <a:extLst>
              <a:ext uri="{FF2B5EF4-FFF2-40B4-BE49-F238E27FC236}">
                <a16:creationId xmlns:a16="http://schemas.microsoft.com/office/drawing/2014/main" id="{C7B239E2-FFC9-4710-9241-68967B4E3215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De draad weer oppakken. Wat hebben we vorige week gedaan?</a:t>
            </a:r>
          </a:p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Morgen zijn een aantal leerlingen afwezig. 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Om te starten eerst een gedicht (moet in schrift)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H4 beeldspraak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Een aantal oefeningen</a:t>
            </a:r>
            <a:endParaRPr lang="nl-NL" altLang="zh-CN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98" name="Shape 21">
            <a:extLst>
              <a:ext uri="{FF2B5EF4-FFF2-40B4-BE49-F238E27FC236}">
                <a16:creationId xmlns:a16="http://schemas.microsoft.com/office/drawing/2014/main" id="{2CBDEA91-6983-4FA5-9200-D71E354176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699" name="Shape 161">
            <a:extLst>
              <a:ext uri="{FF2B5EF4-FFF2-40B4-BE49-F238E27FC236}">
                <a16:creationId xmlns:a16="http://schemas.microsoft.com/office/drawing/2014/main" id="{512D85AC-8A77-40AA-89F3-A9E1A22C57DD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4254500" y="1782763"/>
            <a:ext cx="3005138" cy="120650"/>
          </a:xfrm>
        </p:spPr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39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Jouw schrift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29700" name="Shape 162">
            <a:extLst>
              <a:ext uri="{FF2B5EF4-FFF2-40B4-BE49-F238E27FC236}">
                <a16:creationId xmlns:a16="http://schemas.microsoft.com/office/drawing/2014/main" id="{CDEBAD1E-19D7-4254-84D5-B7E229187A06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8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Wordt een visueel feestje: jouw persoonlijke dichtbundel.  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8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Dichtkunst is emotie en gevoel: laat dit terugkomen in je werk. Werk met grove kleurschetsen en probeer met </a:t>
            </a:r>
            <a:br>
              <a:rPr lang="nl-NL" altLang="zh-CN" sz="28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8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effecten je werk te versterken. Gebruik 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25000"/>
            </a:pPr>
            <a:r>
              <a:rPr lang="nl-NL" altLang="zh-CN" sz="28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Kleur (verf/waterverf/papier/plaatjes uit tijdschriften, inpakpapier, etc.)</a:t>
            </a:r>
            <a:endParaRPr lang="nl-NL" altLang="zh-CN" sz="2800" dirty="0">
              <a:ea typeface="SimSun" panose="02010600030101010101" pitchFamily="2" charset="-122"/>
            </a:endParaRPr>
          </a:p>
        </p:txBody>
      </p:sp>
      <p:pic>
        <p:nvPicPr>
          <p:cNvPr id="29701" name="Shape 163">
            <a:extLst>
              <a:ext uri="{FF2B5EF4-FFF2-40B4-BE49-F238E27FC236}">
                <a16:creationId xmlns:a16="http://schemas.microsoft.com/office/drawing/2014/main" id="{461A41B2-A9DE-4002-B20A-A82AA2CF4F6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069" y="65881"/>
            <a:ext cx="463708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Shape 164">
            <a:extLst>
              <a:ext uri="{FF2B5EF4-FFF2-40B4-BE49-F238E27FC236}">
                <a16:creationId xmlns:a16="http://schemas.microsoft.com/office/drawing/2014/main" id="{5355421F-159C-4CE8-81C5-6EE9222F945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9938"/>
            <a:ext cx="238601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24DE485-3A7B-4674-BE8A-91931939C32F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4400">
                <a:solidFill>
                  <a:schemeClr val="tx1"/>
                </a:solidFill>
                <a:latin typeface="Comic Sans MS" panose="030F0702030302020204" pitchFamily="66" charset="0"/>
              </a:rPr>
              <a:t>startopdracht</a:t>
            </a:r>
          </a:p>
        </p:txBody>
      </p:sp>
      <p:pic>
        <p:nvPicPr>
          <p:cNvPr id="65539" name="Picture 3">
            <a:extLst>
              <a:ext uri="{FF2B5EF4-FFF2-40B4-BE49-F238E27FC236}">
                <a16:creationId xmlns:a16="http://schemas.microsoft.com/office/drawing/2014/main" id="{0269F3C7-865B-4349-A8FB-C121936A29B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0488" y="2557463"/>
            <a:ext cx="4391025" cy="3319462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562" name="Shape 21">
            <a:extLst>
              <a:ext uri="{FF2B5EF4-FFF2-40B4-BE49-F238E27FC236}">
                <a16:creationId xmlns:a16="http://schemas.microsoft.com/office/drawing/2014/main" id="{A45AA597-68D1-4FCB-B8C0-66ECE2269E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63" name="Shape 348">
            <a:extLst>
              <a:ext uri="{FF2B5EF4-FFF2-40B4-BE49-F238E27FC236}">
                <a16:creationId xmlns:a16="http://schemas.microsoft.com/office/drawing/2014/main" id="{9D153990-602E-4141-BCD7-65EFBFBB75FD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en-US" sz="4400" b="1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Theorie H4 beeldspraak</a:t>
            </a:r>
            <a:r>
              <a:rPr lang="en-US" altLang="nl-NL" sz="4400" b="1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 (1/2)</a:t>
            </a:r>
            <a:endParaRPr lang="nl-NL" altLang="en-US"/>
          </a:p>
        </p:txBody>
      </p:sp>
      <p:sp>
        <p:nvSpPr>
          <p:cNvPr id="66564" name="Shape 349">
            <a:extLst>
              <a:ext uri="{FF2B5EF4-FFF2-40B4-BE49-F238E27FC236}">
                <a16:creationId xmlns:a16="http://schemas.microsoft.com/office/drawing/2014/main" id="{D61FECFE-02AC-47B6-ADD7-5331D94E40B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95400" y="2557463"/>
            <a:ext cx="9601200" cy="3319462"/>
          </a:xfrm>
        </p:spPr>
        <p:txBody>
          <a:bodyPr tIns="45700" bIns="45700"/>
          <a:lstStyle/>
          <a:p>
            <a:pPr marL="285750" indent="-285750" algn="l" eaLnBrk="1" hangingPunct="1">
              <a:lnSpc>
                <a:spcPct val="80000"/>
              </a:lnSpc>
              <a:buClr>
                <a:schemeClr val="accent1"/>
              </a:buClr>
              <a:buSzPct val="116000"/>
              <a:buFontTx/>
              <a:buChar char="•"/>
            </a:pPr>
            <a:r>
              <a:rPr lang="en-US" altLang="nl-NL" sz="2800" b="1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Met beeldspraak kun iets vergelijken. Het is een stijlfiguur om iets duidelijk(er) te maken. er is een betekenisovereenkomst. </a:t>
            </a:r>
            <a:endParaRPr lang="nl-NL" altLang="en-US" sz="2800" b="1">
              <a:solidFill>
                <a:srgbClr val="262626"/>
              </a:solidFill>
              <a:latin typeface="Garamond" panose="02020404030301010803" pitchFamily="18" charset="0"/>
              <a:sym typeface="Garamond" panose="02020404030301010803" pitchFamily="18" charset="0"/>
            </a:endParaRPr>
          </a:p>
          <a:p>
            <a:pPr marL="285750" indent="-285750" algn="l" eaLnBrk="1" hangingPunct="1">
              <a:lnSpc>
                <a:spcPct val="80000"/>
              </a:lnSpc>
              <a:buClr>
                <a:schemeClr val="accent1"/>
              </a:buClr>
              <a:buSzPct val="116000"/>
              <a:buFontTx/>
              <a:buChar char="•"/>
            </a:pPr>
            <a:endParaRPr lang="nl-NL" altLang="en-US" sz="2800" b="1">
              <a:solidFill>
                <a:srgbClr val="262626"/>
              </a:solidFill>
              <a:latin typeface="Garamond" panose="02020404030301010803" pitchFamily="18" charset="0"/>
              <a:sym typeface="Garamond" panose="02020404030301010803" pitchFamily="18" charset="0"/>
            </a:endParaRPr>
          </a:p>
          <a:p>
            <a:pPr marL="285750" indent="-285750" algn="l" eaLnBrk="1" hangingPunct="1">
              <a:lnSpc>
                <a:spcPct val="80000"/>
              </a:lnSpc>
              <a:buClr>
                <a:schemeClr val="accent1"/>
              </a:buClr>
              <a:buSzPct val="116000"/>
              <a:buFontTx/>
              <a:buChar char="•"/>
            </a:pPr>
            <a:r>
              <a:rPr lang="nl-NL" altLang="en-US" sz="2800" b="1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Met als: de bus rijdt als een kamer door de nacht (Vasalis) Ik schrijf gedichten als dunne bomen. (Arends)</a:t>
            </a:r>
          </a:p>
          <a:p>
            <a:pPr marL="285750" indent="-285750" algn="l" eaLnBrk="1" hangingPunct="1">
              <a:lnSpc>
                <a:spcPct val="80000"/>
              </a:lnSpc>
              <a:spcBef>
                <a:spcPts val="1038"/>
              </a:spcBef>
              <a:buClr>
                <a:schemeClr val="accent1"/>
              </a:buClr>
              <a:buSzPct val="116000"/>
              <a:buFontTx/>
              <a:buChar char="•"/>
            </a:pPr>
            <a:r>
              <a:rPr lang="nl-NL" altLang="en-US" sz="2800" b="1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Zonder als: een boom van een kerel, poezie is een daad (Campert)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B620A89-B023-4395-B2AC-C3D716E6291A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4000" b="1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Theorie H4 beeldspraak</a:t>
            </a:r>
            <a:r>
              <a:rPr lang="en-US" altLang="nl-NL" sz="4000" b="1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 (2/2)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DEF16E6-CA9F-4F27-941B-D903B315F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6212" indent="0" eaLnBrk="1" hangingPunct="1">
              <a:lnSpc>
                <a:spcPct val="90000"/>
              </a:lnSpc>
              <a:spcBef>
                <a:spcPts val="1038"/>
              </a:spcBef>
              <a:buClr>
                <a:schemeClr val="accent1"/>
              </a:buClr>
              <a:buSzPct val="116000"/>
              <a:defRPr/>
            </a:pPr>
            <a:r>
              <a:rPr lang="nl-NL" altLang="en-US" sz="2800" b="1" u="sng" dirty="0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Metafoor</a:t>
            </a:r>
            <a:r>
              <a:rPr lang="nl-NL" altLang="en-US" sz="2800" b="1" dirty="0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: het beeld wordt zelf niet genoemd. </a:t>
            </a:r>
            <a:r>
              <a:rPr lang="nl-NL" altLang="en-US" sz="2800" b="1" dirty="0" err="1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Vb</a:t>
            </a:r>
            <a:r>
              <a:rPr lang="nl-NL" altLang="en-US" sz="2800" b="1" dirty="0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: wat een kippenhok!  In de blauwe steppe boven de aarde</a:t>
            </a:r>
          </a:p>
          <a:p>
            <a:pPr eaLnBrk="1" hangingPunct="1">
              <a:lnSpc>
                <a:spcPct val="90000"/>
              </a:lnSpc>
              <a:spcBef>
                <a:spcPts val="1038"/>
              </a:spcBef>
              <a:buClr>
                <a:schemeClr val="accent1"/>
              </a:buClr>
              <a:buSzPct val="116000"/>
              <a:buFontTx/>
              <a:buChar char="•"/>
              <a:defRPr/>
            </a:pPr>
            <a:r>
              <a:rPr lang="nl-NL" altLang="en-US" sz="2800" b="1" dirty="0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Personificatie: de stad is stil, de straten hebben zich verbreed. De echo raapt gehaast haar stappen op </a:t>
            </a:r>
          </a:p>
          <a:p>
            <a:pPr marL="176212" indent="0" eaLnBrk="1" hangingPunct="1">
              <a:lnSpc>
                <a:spcPct val="90000"/>
              </a:lnSpc>
              <a:spcBef>
                <a:spcPts val="1038"/>
              </a:spcBef>
              <a:buClr>
                <a:schemeClr val="accent1"/>
              </a:buClr>
              <a:buSzPct val="116000"/>
              <a:defRPr/>
            </a:pPr>
            <a:r>
              <a:rPr lang="nl-NL" altLang="en-US" sz="2800" b="1" dirty="0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(bommen van </a:t>
            </a:r>
            <a:r>
              <a:rPr lang="nl-NL" altLang="en-US" sz="2800" b="1" dirty="0" err="1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Rodenko</a:t>
            </a:r>
            <a:r>
              <a:rPr lang="nl-NL" altLang="en-US" sz="2800" b="1" dirty="0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1038"/>
              </a:spcBef>
              <a:buClr>
                <a:schemeClr val="accent1"/>
              </a:buClr>
              <a:buSzPct val="116000"/>
              <a:buFontTx/>
              <a:buChar char="•"/>
              <a:defRPr/>
            </a:pPr>
            <a:r>
              <a:rPr lang="nl-NL" altLang="en-US" sz="2800" b="1" dirty="0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Synesthesie: zintuigelijke elementen w</a:t>
            </a:r>
            <a:r>
              <a:rPr lang="en-US" altLang="nl-NL" sz="2800" b="1" dirty="0" err="1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orden</a:t>
            </a:r>
            <a:r>
              <a:rPr lang="en-US" altLang="nl-NL" sz="2800" b="1" dirty="0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 </a:t>
            </a:r>
            <a:r>
              <a:rPr lang="en-US" altLang="nl-NL" sz="2800" b="1" dirty="0" err="1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vermengd</a:t>
            </a:r>
            <a:r>
              <a:rPr lang="en-US" altLang="nl-NL" sz="2800" b="1" dirty="0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 (</a:t>
            </a:r>
            <a:r>
              <a:rPr lang="en-US" altLang="nl-NL" sz="2800" b="1" dirty="0" err="1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schreeuwende</a:t>
            </a:r>
            <a:r>
              <a:rPr lang="en-US" altLang="nl-NL" sz="2800" b="1" dirty="0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 </a:t>
            </a:r>
            <a:r>
              <a:rPr lang="en-US" altLang="nl-NL" sz="2800" b="1" dirty="0" err="1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kleuren</a:t>
            </a:r>
            <a:r>
              <a:rPr lang="en-US" altLang="nl-NL" sz="2800" b="1" dirty="0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8091A33-BC04-45E4-A315-6E96AD054200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4000" b="1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Oefening 1</a:t>
            </a:r>
            <a:endParaRPr lang="en-US" altLang="nl-NL" sz="4000" b="1">
              <a:solidFill>
                <a:srgbClr val="262626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0B8388C-6061-4C06-8597-4C9D4877E68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038"/>
              </a:spcBef>
              <a:buClr>
                <a:schemeClr val="accent1"/>
              </a:buClr>
              <a:buSzPct val="116000"/>
              <a:buFontTx/>
              <a:buChar char="•"/>
            </a:pPr>
            <a:r>
              <a:rPr lang="nl-NL" altLang="nl-NL" sz="2800" b="1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Je krijgt een blad met 10 zinnen.</a:t>
            </a:r>
          </a:p>
          <a:p>
            <a:pPr eaLnBrk="1" hangingPunct="1">
              <a:lnSpc>
                <a:spcPct val="90000"/>
              </a:lnSpc>
              <a:spcBef>
                <a:spcPts val="1038"/>
              </a:spcBef>
              <a:buClr>
                <a:schemeClr val="accent1"/>
              </a:buClr>
              <a:buSzPct val="116000"/>
              <a:buFontTx/>
              <a:buChar char="•"/>
            </a:pPr>
            <a:r>
              <a:rPr lang="nl-NL" altLang="nl-NL" sz="2800" b="1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Benoem welk soort beeldspraak je ziet. </a:t>
            </a:r>
            <a:endParaRPr lang="en-US" altLang="nl-NL" sz="2800" b="1">
              <a:solidFill>
                <a:srgbClr val="262626"/>
              </a:solidFill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634" name="Shape 21">
            <a:extLst>
              <a:ext uri="{FF2B5EF4-FFF2-40B4-BE49-F238E27FC236}">
                <a16:creationId xmlns:a16="http://schemas.microsoft.com/office/drawing/2014/main" id="{BF5CBCD3-915E-4542-ACBB-EA80FA23A8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35" name="Shape 367">
            <a:extLst>
              <a:ext uri="{FF2B5EF4-FFF2-40B4-BE49-F238E27FC236}">
                <a16:creationId xmlns:a16="http://schemas.microsoft.com/office/drawing/2014/main" id="{25B68943-2821-4884-97E5-F49150BFBF3D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en-US" sz="4000" b="1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Oef. 3 Je krijgt een nieuw gedicht; </a:t>
            </a:r>
            <a:br>
              <a:rPr lang="nl-NL" altLang="en-US" sz="4000" b="1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</a:br>
            <a:r>
              <a:rPr lang="nl-NL" altLang="en-US" sz="4000" b="1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 opdracht: wat valt op?</a:t>
            </a:r>
          </a:p>
        </p:txBody>
      </p:sp>
      <p:sp>
        <p:nvSpPr>
          <p:cNvPr id="69636" name="Shape 368">
            <a:extLst>
              <a:ext uri="{FF2B5EF4-FFF2-40B4-BE49-F238E27FC236}">
                <a16:creationId xmlns:a16="http://schemas.microsoft.com/office/drawing/2014/main" id="{F2611B2A-A617-44B1-9B8E-673E568D0917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Er is echt niets dat niet gebeuren kan vandaag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Deuren zwaaien open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Ramen klappen dicht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En hele werelden vergaan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Omdat ze daar om vroegen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Zonder het te weten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En altijd weer de vraag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endParaRPr lang="nl-NL" altLang="zh-CN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B777368-7DC3-48B7-881B-3AEFD2C0E7AB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4000" b="1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Doen:</a:t>
            </a:r>
            <a:endParaRPr lang="en-US" altLang="nl-NL" sz="4000" b="1">
              <a:solidFill>
                <a:srgbClr val="262626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4C62626-8FA3-4D61-B7EE-B7B89A93221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038"/>
              </a:spcBef>
              <a:buClr>
                <a:schemeClr val="accent1"/>
              </a:buClr>
              <a:buSzPct val="116000"/>
              <a:buFontTx/>
              <a:buChar char="•"/>
            </a:pPr>
            <a:r>
              <a:rPr lang="nl-NL" altLang="nl-NL" sz="2800" b="1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 in je schrift: theorie Beeldspraak + Oefening beeldspraak + dinsdagochtendgedicht + tekst van BlØF (Mens) mooi in schrift. </a:t>
            </a:r>
          </a:p>
          <a:p>
            <a:pPr eaLnBrk="1" hangingPunct="1">
              <a:lnSpc>
                <a:spcPct val="90000"/>
              </a:lnSpc>
              <a:spcBef>
                <a:spcPts val="1038"/>
              </a:spcBef>
              <a:buClr>
                <a:schemeClr val="accent1"/>
              </a:buClr>
              <a:buSzPct val="116000"/>
              <a:buFontTx/>
              <a:buChar char="•"/>
            </a:pPr>
            <a:r>
              <a:rPr lang="nl-NL" altLang="nl-NL" sz="2800" b="1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Pak het gedicht de eenzamen erbij en bekijk welke vormen van beeldspraak je herkent. </a:t>
            </a:r>
          </a:p>
          <a:p>
            <a:pPr eaLnBrk="1" hangingPunct="1">
              <a:lnSpc>
                <a:spcPct val="90000"/>
              </a:lnSpc>
              <a:spcBef>
                <a:spcPts val="1038"/>
              </a:spcBef>
              <a:buClr>
                <a:schemeClr val="accent1"/>
              </a:buClr>
              <a:buSzPct val="116000"/>
              <a:buFontTx/>
              <a:buChar char="•"/>
            </a:pPr>
            <a:r>
              <a:rPr lang="nl-NL" altLang="nl-NL" sz="2800" b="1">
                <a:solidFill>
                  <a:srgbClr val="262626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Pak de tekst “Mens” en zoek naar vormen van beeldspraak</a:t>
            </a:r>
            <a:endParaRPr lang="en-US" altLang="nl-NL" sz="2800" b="1">
              <a:solidFill>
                <a:srgbClr val="262626"/>
              </a:solidFill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682" name="Shape 21">
            <a:extLst>
              <a:ext uri="{FF2B5EF4-FFF2-40B4-BE49-F238E27FC236}">
                <a16:creationId xmlns:a16="http://schemas.microsoft.com/office/drawing/2014/main" id="{C86C08FE-1AD7-4F09-B171-EFDD561823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83" name="Shape 201">
            <a:extLst>
              <a:ext uri="{FF2B5EF4-FFF2-40B4-BE49-F238E27FC236}">
                <a16:creationId xmlns:a16="http://schemas.microsoft.com/office/drawing/2014/main" id="{87B4D16B-35E7-4B85-90FB-C1967F9B1253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71684" name="Shape 202">
            <a:extLst>
              <a:ext uri="{FF2B5EF4-FFF2-40B4-BE49-F238E27FC236}">
                <a16:creationId xmlns:a16="http://schemas.microsoft.com/office/drawing/2014/main" id="{3F7B3D49-B35E-4189-AED6-47E19864C2B5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Ogen</a:t>
            </a:r>
          </a:p>
          <a:p>
            <a:pPr indent="-285750" eaLnBrk="1" hangingPunct="1">
              <a:buClr>
                <a:schemeClr val="accent1"/>
              </a:buClr>
              <a:buSzPct val="115000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Zwart omrand</a:t>
            </a:r>
          </a:p>
          <a:p>
            <a:pPr indent="-285750" eaLnBrk="1" hangingPunct="1">
              <a:buClr>
                <a:schemeClr val="accent1"/>
              </a:buClr>
              <a:buSzPct val="115000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Staren mij aan</a:t>
            </a:r>
          </a:p>
          <a:p>
            <a:pPr indent="-285750" eaLnBrk="1" hangingPunct="1">
              <a:buClr>
                <a:schemeClr val="accent1"/>
              </a:buClr>
              <a:buSzPct val="115000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Tranen vallen naar beneden</a:t>
            </a:r>
          </a:p>
          <a:p>
            <a:pPr indent="-285750" eaLnBrk="1" hangingPunct="1">
              <a:buClr>
                <a:schemeClr val="accent1"/>
              </a:buClr>
              <a:buSzPct val="115000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Liefdesverdriet</a:t>
            </a:r>
          </a:p>
        </p:txBody>
      </p:sp>
      <p:pic>
        <p:nvPicPr>
          <p:cNvPr id="71685" name="Picture 5">
            <a:extLst>
              <a:ext uri="{FF2B5EF4-FFF2-40B4-BE49-F238E27FC236}">
                <a16:creationId xmlns:a16="http://schemas.microsoft.com/office/drawing/2014/main" id="{F340EF09-C2E4-42FF-8955-B9D9E850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1601788"/>
            <a:ext cx="3884612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706" name="Shape 21">
            <a:extLst>
              <a:ext uri="{FF2B5EF4-FFF2-40B4-BE49-F238E27FC236}">
                <a16:creationId xmlns:a16="http://schemas.microsoft.com/office/drawing/2014/main" id="{E2B40514-8C0D-4FAB-8C9F-084AB02C09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07" name="Shape 201">
            <a:extLst>
              <a:ext uri="{FF2B5EF4-FFF2-40B4-BE49-F238E27FC236}">
                <a16:creationId xmlns:a16="http://schemas.microsoft.com/office/drawing/2014/main" id="{C11800C2-2976-44F9-99D7-F537B44E2971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72708" name="Shape 202">
            <a:extLst>
              <a:ext uri="{FF2B5EF4-FFF2-40B4-BE49-F238E27FC236}">
                <a16:creationId xmlns:a16="http://schemas.microsoft.com/office/drawing/2014/main" id="{241CA6FF-FA63-49C1-A1F9-C9ED8FA593CD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Vandaag:</a:t>
            </a:r>
          </a:p>
          <a:p>
            <a:pPr indent="-285750" eaLnBrk="1" hangingPunct="1">
              <a:buClr>
                <a:schemeClr val="accent1"/>
              </a:buClr>
              <a:buSzPct val="115000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H 5 soorten dichtkunst</a:t>
            </a:r>
          </a:p>
          <a:p>
            <a:pPr indent="-285750" eaLnBrk="1" hangingPunct="1">
              <a:buClr>
                <a:schemeClr val="accent1"/>
              </a:buClr>
              <a:buSzPct val="115000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Filmpje</a:t>
            </a:r>
          </a:p>
          <a:p>
            <a:pPr indent="-285750" eaLnBrk="1" hangingPunct="1">
              <a:buClr>
                <a:schemeClr val="accent1"/>
              </a:buClr>
              <a:buSzPct val="115000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keuzeopdracht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B767C2B-7CAA-4E40-9907-A5ECBAE2A02C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2438400" y="947738"/>
            <a:ext cx="9601200" cy="1304925"/>
          </a:xfrm>
        </p:spPr>
        <p:txBody>
          <a:bodyPr/>
          <a:lstStyle/>
          <a:p>
            <a:r>
              <a:rPr lang="nl-NL" altLang="zh-CN" sz="4400">
                <a:solidFill>
                  <a:schemeClr val="tx1"/>
                </a:solidFill>
                <a:ea typeface="SimSun" panose="02010600030101010101" pitchFamily="2" charset="-122"/>
              </a:rPr>
              <a:t>Keuzeopdracht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3C932F3-633E-4C7B-8A47-6A326593625E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611188" y="1600200"/>
            <a:ext cx="10285412" cy="4276725"/>
          </a:xfrm>
        </p:spPr>
        <p:txBody>
          <a:bodyPr/>
          <a:lstStyle/>
          <a:p>
            <a:pPr eaLnBrk="1" hangingPunct="1"/>
            <a:r>
              <a:rPr lang="nl-NL" altLang="zh-CN" sz="2800">
                <a:ea typeface="SimSun" panose="02010600030101010101" pitchFamily="2" charset="-122"/>
              </a:rPr>
              <a:t> </a:t>
            </a:r>
          </a:p>
          <a:p>
            <a:pPr eaLnBrk="1" hangingPunct="1"/>
            <a:r>
              <a:rPr lang="nl-NL" altLang="zh-CN" sz="2800">
                <a:ea typeface="SimSun" panose="02010600030101010101" pitchFamily="2" charset="-122"/>
              </a:rPr>
              <a:t>- </a:t>
            </a:r>
            <a:r>
              <a:rPr lang="nl-NL" altLang="zh-CN" sz="4000">
                <a:ea typeface="SimSun" panose="02010600030101010101" pitchFamily="2" charset="-122"/>
              </a:rPr>
              <a:t>herschrijf het lofdicht Denkend aan Holland  </a:t>
            </a:r>
          </a:p>
          <a:p>
            <a:pPr eaLnBrk="1" hangingPunct="1"/>
            <a:r>
              <a:rPr lang="nl-NL" altLang="zh-CN" sz="4000">
                <a:ea typeface="SimSun" panose="02010600030101010101" pitchFamily="2" charset="-122"/>
              </a:rPr>
              <a:t>- Maak een knip-en plakgedicht van minimaal 8 regels.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754" name="Shape 21">
            <a:extLst>
              <a:ext uri="{FF2B5EF4-FFF2-40B4-BE49-F238E27FC236}">
                <a16:creationId xmlns:a16="http://schemas.microsoft.com/office/drawing/2014/main" id="{449BCCC2-CEF7-459E-99C2-2E18A34630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55" name="Shape 360">
            <a:extLst>
              <a:ext uri="{FF2B5EF4-FFF2-40B4-BE49-F238E27FC236}">
                <a16:creationId xmlns:a16="http://schemas.microsoft.com/office/drawing/2014/main" id="{45253ADC-3381-4471-81B8-0502B7F0D98F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 algn="l"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en-US" sz="4400" b="1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Een gedicht </a:t>
            </a:r>
          </a:p>
        </p:txBody>
      </p:sp>
      <p:sp>
        <p:nvSpPr>
          <p:cNvPr id="74756" name="Shape 361">
            <a:extLst>
              <a:ext uri="{FF2B5EF4-FFF2-40B4-BE49-F238E27FC236}">
                <a16:creationId xmlns:a16="http://schemas.microsoft.com/office/drawing/2014/main" id="{58F34215-D2FC-4F51-935C-EF42FC2C7E71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25000"/>
            </a:pPr>
            <a: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Pluk de dag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25000"/>
            </a:pPr>
            <a: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vanochtend na het ontbijt</a:t>
            </a:r>
            <a:b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ontdekte ik, door mijn verstrooidheid,</a:t>
            </a:r>
            <a:b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dat het deksel van een middelgroot potje marmite</a:t>
            </a:r>
            <a:b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(het 4 oz net formaat)</a:t>
            </a:r>
            <a:b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precies past op een klein potje Heinz sandwich spread</a:t>
            </a:r>
            <a:b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b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natuurlijk heb ik toen meteen geprobeerd</a:t>
            </a:r>
            <a:b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of het sandwich-spread dekseltje</a:t>
            </a:r>
            <a:b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ook op het marmite-potje paste</a:t>
            </a:r>
            <a:b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b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en jawel hoor: het paste eveneens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17000"/>
            </a:pPr>
            <a:endParaRPr lang="nl-NL" altLang="zh-CN" sz="20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</p:txBody>
      </p:sp>
      <p:pic>
        <p:nvPicPr>
          <p:cNvPr id="74757" name="Shape 362">
            <a:extLst>
              <a:ext uri="{FF2B5EF4-FFF2-40B4-BE49-F238E27FC236}">
                <a16:creationId xmlns:a16="http://schemas.microsoft.com/office/drawing/2014/main" id="{CD797B31-BDCA-4C6B-BEE7-3CA74823539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023938"/>
            <a:ext cx="390525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98" name="Shape 21">
            <a:extLst>
              <a:ext uri="{FF2B5EF4-FFF2-40B4-BE49-F238E27FC236}">
                <a16:creationId xmlns:a16="http://schemas.microsoft.com/office/drawing/2014/main" id="{2CBDEA91-6983-4FA5-9200-D71E354176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699" name="Shape 161">
            <a:extLst>
              <a:ext uri="{FF2B5EF4-FFF2-40B4-BE49-F238E27FC236}">
                <a16:creationId xmlns:a16="http://schemas.microsoft.com/office/drawing/2014/main" id="{512D85AC-8A77-40AA-89F3-A9E1A22C57DD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4254500" y="1782763"/>
            <a:ext cx="3005138" cy="120650"/>
          </a:xfrm>
        </p:spPr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39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dichtbundel</a:t>
            </a:r>
            <a:endParaRPr lang="nl-NL" altLang="zh-CN" dirty="0">
              <a:ea typeface="SimSun" panose="02010600030101010101" pitchFamily="2" charset="-122"/>
            </a:endParaRPr>
          </a:p>
        </p:txBody>
      </p:sp>
      <p:sp>
        <p:nvSpPr>
          <p:cNvPr id="29700" name="Shape 162">
            <a:extLst>
              <a:ext uri="{FF2B5EF4-FFF2-40B4-BE49-F238E27FC236}">
                <a16:creationId xmlns:a16="http://schemas.microsoft.com/office/drawing/2014/main" id="{CDEBAD1E-19D7-4254-84D5-B7E229187A06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40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ga op zoek naar een bestaande dichtbundel (zie opdracht)</a:t>
            </a:r>
          </a:p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4000" b="1" dirty="0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Je maakt een verslag van: de dichter en analyse van </a:t>
            </a:r>
            <a:r>
              <a:rPr lang="nl-NL" altLang="zh-CN" sz="40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2 gedichten</a:t>
            </a:r>
            <a:endParaRPr lang="nl-NL" altLang="zh-CN" sz="4000" dirty="0">
              <a:ea typeface="SimSun" panose="02010600030101010101" pitchFamily="2" charset="-122"/>
            </a:endParaRPr>
          </a:p>
        </p:txBody>
      </p:sp>
      <p:pic>
        <p:nvPicPr>
          <p:cNvPr id="29701" name="Shape 163">
            <a:extLst>
              <a:ext uri="{FF2B5EF4-FFF2-40B4-BE49-F238E27FC236}">
                <a16:creationId xmlns:a16="http://schemas.microsoft.com/office/drawing/2014/main" id="{461A41B2-A9DE-4002-B20A-A82AA2CF4F6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069" y="65881"/>
            <a:ext cx="463708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Shape 164">
            <a:extLst>
              <a:ext uri="{FF2B5EF4-FFF2-40B4-BE49-F238E27FC236}">
                <a16:creationId xmlns:a16="http://schemas.microsoft.com/office/drawing/2014/main" id="{5355421F-159C-4CE8-81C5-6EE9222F945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9938"/>
            <a:ext cx="238601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396021"/>
      </p:ext>
    </p:extLst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778" name="Shape 21">
            <a:extLst>
              <a:ext uri="{FF2B5EF4-FFF2-40B4-BE49-F238E27FC236}">
                <a16:creationId xmlns:a16="http://schemas.microsoft.com/office/drawing/2014/main" id="{4101E4F4-08E5-48CE-B6DE-85DA35CA61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79" name="Shape 373">
            <a:extLst>
              <a:ext uri="{FF2B5EF4-FFF2-40B4-BE49-F238E27FC236}">
                <a16:creationId xmlns:a16="http://schemas.microsoft.com/office/drawing/2014/main" id="{8D85CE30-DC81-4210-942F-D5AD339F74F9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nl-NL" sz="4400" b="1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vrijdag</a:t>
            </a:r>
          </a:p>
        </p:txBody>
      </p:sp>
      <p:sp>
        <p:nvSpPr>
          <p:cNvPr id="75780" name="Shape 374">
            <a:extLst>
              <a:ext uri="{FF2B5EF4-FFF2-40B4-BE49-F238E27FC236}">
                <a16:creationId xmlns:a16="http://schemas.microsoft.com/office/drawing/2014/main" id="{B3C6B695-7019-495C-B26B-73FE733B6D99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3200" b="1">
                <a:ea typeface="SimSun" panose="02010600030101010101" pitchFamily="2" charset="-122"/>
              </a:rPr>
              <a:t>startopdracht</a:t>
            </a:r>
          </a:p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3200" b="1">
                <a:ea typeface="SimSun" panose="02010600030101010101" pitchFamily="2" charset="-122"/>
              </a:rPr>
              <a:t>Planning presentaties bestaande gedichten</a:t>
            </a:r>
          </a:p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3200" b="1">
                <a:ea typeface="SimSun" panose="02010600030101010101" pitchFamily="2" charset="-122"/>
              </a:rPr>
              <a:t>H5 korte dichtkunst + sonnet + H5a verschil songtekst/gedicht + H5b metrum</a:t>
            </a:r>
          </a:p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3200" b="1">
                <a:ea typeface="SimSun" panose="02010600030101010101" pitchFamily="2" charset="-122"/>
              </a:rPr>
              <a:t>Een nieuw gedicht analyseren</a:t>
            </a:r>
          </a:p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3200" b="1">
                <a:ea typeface="SimSun" panose="02010600030101010101" pitchFamily="2" charset="-122"/>
              </a:rPr>
              <a:t>Aan het werk. 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0893422-4CE7-4EB7-B64C-76F2E75BD6B0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3600">
                <a:solidFill>
                  <a:schemeClr val="tx1"/>
                </a:solidFill>
              </a:rPr>
              <a:t>H5 soorten gedichten + 5a songteksten  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93E91174-8C9A-4CDF-93C6-0C928807FAA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en-US" sz="3600">
                <a:ea typeface="SimSun" panose="02010600030101010101" pitchFamily="2" charset="-122"/>
              </a:rPr>
              <a:t>H5 theorie soorten gedichten + sonnet</a:t>
            </a:r>
          </a:p>
          <a:p>
            <a:pPr eaLnBrk="1" hangingPunct="1">
              <a:lnSpc>
                <a:spcPct val="90000"/>
              </a:lnSpc>
            </a:pPr>
            <a:r>
              <a:rPr lang="nl-NL" altLang="en-US" sz="3600">
                <a:ea typeface="SimSun" panose="02010600030101010101" pitchFamily="2" charset="-122"/>
              </a:rPr>
              <a:t>H5a een songtekst heeft :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en-US" sz="3600">
                <a:ea typeface="SimSun" panose="02010600030101010101" pitchFamily="2" charset="-122"/>
              </a:rPr>
              <a:t>-meer herhaling (refrein)</a:t>
            </a:r>
          </a:p>
          <a:p>
            <a:pPr eaLnBrk="1" hangingPunct="1">
              <a:lnSpc>
                <a:spcPct val="90000"/>
              </a:lnSpc>
            </a:pPr>
            <a:r>
              <a:rPr lang="nl-NL" altLang="en-US" sz="3600">
                <a:ea typeface="SimSun" panose="02010600030101010101" pitchFamily="2" charset="-122"/>
              </a:rPr>
              <a:t>-meer ritme, ondergeschikt aan de muziek 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en-US" sz="3600">
                <a:ea typeface="SimSun" panose="02010600030101010101" pitchFamily="2" charset="-122"/>
              </a:rPr>
              <a:t>-is vaak makkelijker, omdat je dit sneller moet kunnen begrijpen.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826" name="Shape 21">
            <a:extLst>
              <a:ext uri="{FF2B5EF4-FFF2-40B4-BE49-F238E27FC236}">
                <a16:creationId xmlns:a16="http://schemas.microsoft.com/office/drawing/2014/main" id="{252DB29D-7E23-4346-964A-2F36CDDD52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27" name="Shape 373">
            <a:extLst>
              <a:ext uri="{FF2B5EF4-FFF2-40B4-BE49-F238E27FC236}">
                <a16:creationId xmlns:a16="http://schemas.microsoft.com/office/drawing/2014/main" id="{BD3D9611-42E1-41C3-BD51-83EC1F9EEED5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nl-NL" sz="4400" b="1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Een songtekst</a:t>
            </a:r>
          </a:p>
        </p:txBody>
      </p:sp>
      <p:sp>
        <p:nvSpPr>
          <p:cNvPr id="77828" name="Shape 374">
            <a:extLst>
              <a:ext uri="{FF2B5EF4-FFF2-40B4-BE49-F238E27FC236}">
                <a16:creationId xmlns:a16="http://schemas.microsoft.com/office/drawing/2014/main" id="{964FD208-D05B-415E-BEC6-B71ECD63D19F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3200" b="1">
                <a:ea typeface="SimSun" panose="02010600030101010101" pitchFamily="2" charset="-122"/>
              </a:rPr>
              <a:t>Pak de tekst  “Mens’ van BlØf er bij. </a:t>
            </a:r>
          </a:p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3200" b="1">
                <a:ea typeface="SimSun" panose="02010600030101010101" pitchFamily="2" charset="-122"/>
              </a:rPr>
              <a:t>Is er beeldspraak te vinden?</a:t>
            </a:r>
          </a:p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3200" b="1">
                <a:ea typeface="SimSun" panose="02010600030101010101" pitchFamily="2" charset="-122"/>
              </a:rPr>
              <a:t>Wat is het verschil met een gedicht? 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1C3129E-AEAA-40B4-B1D7-3D5BFF27E8B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611188" y="-228600"/>
            <a:ext cx="9601200" cy="1303338"/>
          </a:xfrm>
        </p:spPr>
        <p:txBody>
          <a:bodyPr/>
          <a:lstStyle/>
          <a:p>
            <a:r>
              <a:rPr lang="nl-NL" altLang="en-US" sz="3600">
                <a:solidFill>
                  <a:schemeClr val="tx1"/>
                </a:solidFill>
              </a:rPr>
              <a:t>H5b metrum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4056E75-F65E-4860-B5FA-8A02B4D2AE3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11188" y="1600200"/>
            <a:ext cx="10285412" cy="4276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en-US" sz="3600">
                <a:ea typeface="SimSun" panose="02010600030101010101" pitchFamily="2" charset="-122"/>
              </a:rPr>
              <a:t>Metrum = afwisseling klemtoon/ onbeklemtoond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en-US" sz="3600">
                <a:ea typeface="SimSun" panose="02010600030101010101" pitchFamily="2" charset="-122"/>
              </a:rPr>
              <a:t>trochee: </a:t>
            </a:r>
            <a:r>
              <a:rPr lang="nl-NL" altLang="en-US" sz="3600">
                <a:solidFill>
                  <a:srgbClr val="00B0F0"/>
                </a:solidFill>
                <a:ea typeface="SimSun" panose="02010600030101010101" pitchFamily="2" charset="-122"/>
              </a:rPr>
              <a:t>Ja</a:t>
            </a:r>
            <a:r>
              <a:rPr lang="nl-NL" altLang="en-US" sz="3600">
                <a:ea typeface="SimSun" panose="02010600030101010101" pitchFamily="2" charset="-122"/>
              </a:rPr>
              <a:t>ntje </a:t>
            </a:r>
            <a:r>
              <a:rPr lang="nl-NL" altLang="en-US" sz="3600">
                <a:solidFill>
                  <a:srgbClr val="00B0F0"/>
                </a:solidFill>
                <a:ea typeface="SimSun" panose="02010600030101010101" pitchFamily="2" charset="-122"/>
              </a:rPr>
              <a:t>zag</a:t>
            </a:r>
            <a:r>
              <a:rPr lang="nl-NL" altLang="en-US" sz="3600">
                <a:ea typeface="SimSun" panose="02010600030101010101" pitchFamily="2" charset="-122"/>
              </a:rPr>
              <a:t> eens </a:t>
            </a:r>
            <a:r>
              <a:rPr lang="nl-NL" altLang="en-US" sz="3600">
                <a:solidFill>
                  <a:srgbClr val="00B0F0"/>
                </a:solidFill>
                <a:ea typeface="SimSun" panose="02010600030101010101" pitchFamily="2" charset="-122"/>
              </a:rPr>
              <a:t>prui</a:t>
            </a:r>
            <a:r>
              <a:rPr lang="nl-NL" altLang="en-US" sz="3600">
                <a:ea typeface="SimSun" panose="02010600030101010101" pitchFamily="2" charset="-122"/>
              </a:rPr>
              <a:t>men </a:t>
            </a:r>
            <a:r>
              <a:rPr lang="nl-NL" altLang="en-US" sz="3600">
                <a:solidFill>
                  <a:srgbClr val="00B0F0"/>
                </a:solidFill>
                <a:ea typeface="SimSun" panose="02010600030101010101" pitchFamily="2" charset="-122"/>
              </a:rPr>
              <a:t>han</a:t>
            </a:r>
            <a:r>
              <a:rPr lang="nl-NL" altLang="en-US" sz="3600">
                <a:ea typeface="SimSun" panose="02010600030101010101" pitchFamily="2" charset="-122"/>
              </a:rPr>
              <a:t>gen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en-US" sz="3600">
                <a:ea typeface="SimSun" panose="02010600030101010101" pitchFamily="2" charset="-122"/>
              </a:rPr>
              <a:t>-u-u-u-u</a:t>
            </a:r>
          </a:p>
          <a:p>
            <a:pPr eaLnBrk="1" hangingPunct="1">
              <a:lnSpc>
                <a:spcPct val="90000"/>
              </a:lnSpc>
            </a:pPr>
            <a:r>
              <a:rPr lang="nl-NL" altLang="en-US" sz="3600">
                <a:ea typeface="SimSun" panose="02010600030101010101" pitchFamily="2" charset="-122"/>
              </a:rPr>
              <a:t>Jambe: een </a:t>
            </a:r>
            <a:r>
              <a:rPr lang="nl-NL" altLang="en-US" sz="3600">
                <a:solidFill>
                  <a:srgbClr val="00B0F0"/>
                </a:solidFill>
                <a:ea typeface="SimSun" panose="02010600030101010101" pitchFamily="2" charset="-122"/>
              </a:rPr>
              <a:t>nieu</a:t>
            </a:r>
            <a:r>
              <a:rPr lang="nl-NL" altLang="en-US" sz="3600">
                <a:ea typeface="SimSun" panose="02010600030101010101" pitchFamily="2" charset="-122"/>
              </a:rPr>
              <a:t>we </a:t>
            </a:r>
            <a:r>
              <a:rPr lang="nl-NL" altLang="en-US" sz="3600">
                <a:solidFill>
                  <a:srgbClr val="00B0F0"/>
                </a:solidFill>
                <a:ea typeface="SimSun" panose="02010600030101010101" pitchFamily="2" charset="-122"/>
              </a:rPr>
              <a:t>len</a:t>
            </a:r>
            <a:r>
              <a:rPr lang="nl-NL" altLang="en-US" sz="3600">
                <a:ea typeface="SimSun" panose="02010600030101010101" pitchFamily="2" charset="-122"/>
              </a:rPr>
              <a:t>te </a:t>
            </a:r>
            <a:r>
              <a:rPr lang="nl-NL" altLang="en-US" sz="3600">
                <a:solidFill>
                  <a:srgbClr val="00B0F0"/>
                </a:solidFill>
                <a:ea typeface="SimSun" panose="02010600030101010101" pitchFamily="2" charset="-122"/>
              </a:rPr>
              <a:t>en</a:t>
            </a:r>
            <a:r>
              <a:rPr lang="nl-NL" altLang="en-US" sz="3600">
                <a:ea typeface="SimSun" panose="02010600030101010101" pitchFamily="2" charset="-122"/>
              </a:rPr>
              <a:t> een </a:t>
            </a:r>
            <a:r>
              <a:rPr lang="nl-NL" altLang="en-US" sz="3600">
                <a:solidFill>
                  <a:srgbClr val="00B0F0"/>
                </a:solidFill>
                <a:ea typeface="SimSun" panose="02010600030101010101" pitchFamily="2" charset="-122"/>
              </a:rPr>
              <a:t>nieuw</a:t>
            </a:r>
            <a:r>
              <a:rPr lang="nl-NL" altLang="en-US" sz="3600">
                <a:ea typeface="SimSun" panose="02010600030101010101" pitchFamily="2" charset="-122"/>
              </a:rPr>
              <a:t> gel</a:t>
            </a:r>
            <a:r>
              <a:rPr lang="nl-NL" altLang="en-US" sz="3600">
                <a:solidFill>
                  <a:srgbClr val="00B0F0"/>
                </a:solidFill>
                <a:ea typeface="SimSun" panose="02010600030101010101" pitchFamily="2" charset="-122"/>
              </a:rPr>
              <a:t>uid.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en-US" sz="3600">
                <a:solidFill>
                  <a:schemeClr val="tx1"/>
                </a:solidFill>
                <a:ea typeface="SimSun" panose="02010600030101010101" pitchFamily="2" charset="-122"/>
              </a:rPr>
              <a:t>U-u-u-u-</a:t>
            </a:r>
          </a:p>
          <a:p>
            <a:pPr eaLnBrk="1" hangingPunct="1">
              <a:lnSpc>
                <a:spcPct val="90000"/>
              </a:lnSpc>
            </a:pPr>
            <a:r>
              <a:rPr lang="nl-NL" altLang="en-US" sz="3600">
                <a:solidFill>
                  <a:schemeClr val="tx1"/>
                </a:solidFill>
                <a:ea typeface="SimSun" panose="02010600030101010101" pitchFamily="2" charset="-122"/>
              </a:rPr>
              <a:t>Dactylus: </a:t>
            </a:r>
            <a:r>
              <a:rPr lang="nl-NL" altLang="en-US" sz="3600">
                <a:solidFill>
                  <a:srgbClr val="00B0F0"/>
                </a:solidFill>
                <a:ea typeface="SimSun" panose="02010600030101010101" pitchFamily="2" charset="-122"/>
              </a:rPr>
              <a:t>on</a:t>
            </a:r>
            <a:r>
              <a:rPr lang="nl-NL" altLang="en-US" sz="3600">
                <a:solidFill>
                  <a:schemeClr val="tx1"/>
                </a:solidFill>
                <a:ea typeface="SimSun" panose="02010600030101010101" pitchFamily="2" charset="-122"/>
              </a:rPr>
              <a:t>der de </a:t>
            </a:r>
            <a:r>
              <a:rPr lang="nl-NL" altLang="en-US" sz="3600">
                <a:solidFill>
                  <a:srgbClr val="00B0F0"/>
                </a:solidFill>
                <a:ea typeface="SimSun" panose="02010600030101010101" pitchFamily="2" charset="-122"/>
              </a:rPr>
              <a:t>maan</a:t>
            </a:r>
            <a:r>
              <a:rPr lang="nl-NL" altLang="en-US" sz="3600">
                <a:solidFill>
                  <a:schemeClr val="tx1"/>
                </a:solidFill>
                <a:ea typeface="SimSun" panose="02010600030101010101" pitchFamily="2" charset="-122"/>
              </a:rPr>
              <a:t> schuift de </a:t>
            </a:r>
            <a:r>
              <a:rPr lang="nl-NL" altLang="en-US" sz="3600">
                <a:solidFill>
                  <a:srgbClr val="00B0F0"/>
                </a:solidFill>
                <a:ea typeface="SimSun" panose="02010600030101010101" pitchFamily="2" charset="-122"/>
              </a:rPr>
              <a:t>lan</a:t>
            </a:r>
            <a:r>
              <a:rPr lang="nl-NL" altLang="en-US" sz="3600">
                <a:solidFill>
                  <a:schemeClr val="tx1"/>
                </a:solidFill>
                <a:ea typeface="SimSun" panose="02010600030101010101" pitchFamily="2" charset="-122"/>
              </a:rPr>
              <a:t>ge riv</a:t>
            </a:r>
            <a:r>
              <a:rPr lang="nl-NL" altLang="en-US" sz="3600">
                <a:solidFill>
                  <a:srgbClr val="00B0F0"/>
                </a:solidFill>
                <a:ea typeface="SimSun" panose="02010600030101010101" pitchFamily="2" charset="-122"/>
              </a:rPr>
              <a:t>ie</a:t>
            </a:r>
            <a:r>
              <a:rPr lang="nl-NL" altLang="en-US" sz="3600">
                <a:solidFill>
                  <a:schemeClr val="tx1"/>
                </a:solidFill>
                <a:ea typeface="SimSun" panose="02010600030101010101" pitchFamily="2" charset="-122"/>
              </a:rPr>
              <a:t>r</a:t>
            </a:r>
          </a:p>
          <a:p>
            <a:pPr eaLnBrk="1" hangingPunct="1">
              <a:lnSpc>
                <a:spcPct val="90000"/>
              </a:lnSpc>
            </a:pPr>
            <a:r>
              <a:rPr lang="nl-NL" altLang="en-US" sz="3600">
                <a:solidFill>
                  <a:schemeClr val="tx1"/>
                </a:solidFill>
                <a:ea typeface="SimSun" panose="02010600030101010101" pitchFamily="2" charset="-122"/>
              </a:rPr>
              <a:t>Annapest: in het </a:t>
            </a:r>
            <a:r>
              <a:rPr lang="nl-NL" altLang="en-US" sz="3600">
                <a:solidFill>
                  <a:srgbClr val="00B0F0"/>
                </a:solidFill>
                <a:ea typeface="SimSun" panose="02010600030101010101" pitchFamily="2" charset="-122"/>
              </a:rPr>
              <a:t>diepst</a:t>
            </a:r>
            <a:r>
              <a:rPr lang="nl-NL" altLang="en-US" sz="3600">
                <a:solidFill>
                  <a:schemeClr val="tx1"/>
                </a:solidFill>
                <a:ea typeface="SimSun" panose="02010600030101010101" pitchFamily="2" charset="-122"/>
              </a:rPr>
              <a:t> van het </a:t>
            </a:r>
            <a:r>
              <a:rPr lang="nl-NL" altLang="en-US" sz="3600">
                <a:solidFill>
                  <a:srgbClr val="00B0F0"/>
                </a:solidFill>
                <a:ea typeface="SimSun" panose="02010600030101010101" pitchFamily="2" charset="-122"/>
              </a:rPr>
              <a:t>woud </a:t>
            </a:r>
          </a:p>
          <a:p>
            <a:pPr eaLnBrk="1" hangingPunct="1">
              <a:lnSpc>
                <a:spcPct val="90000"/>
              </a:lnSpc>
            </a:pPr>
            <a:endParaRPr lang="nl-NL" altLang="en-US" sz="3600">
              <a:solidFill>
                <a:srgbClr val="00B0F0"/>
              </a:solidFill>
              <a:ea typeface="SimSun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3600">
              <a:ea typeface="SimSun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en-US" sz="3600">
                <a:ea typeface="SimSun" panose="02010600030101010101" pitchFamily="2" charset="-12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nl-NL" altLang="en-US" sz="3600">
              <a:ea typeface="SimSun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360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8370E802-4504-4ADE-B6C9-52C6315D8CDD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3200">
                <a:solidFill>
                  <a:schemeClr val="tx1"/>
                </a:solidFill>
              </a:rPr>
              <a:t>Aan het werk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78E8564D-B355-40FE-A3E7-8DFCC18DA8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en-US" sz="4000"/>
              <a:t>Theorie verwerken</a:t>
            </a:r>
          </a:p>
          <a:p>
            <a:r>
              <a:rPr lang="nl-NL" altLang="en-US" sz="4000"/>
              <a:t>Gedicht  “Sonnet” van bord overnemen</a:t>
            </a:r>
          </a:p>
          <a:p>
            <a:r>
              <a:rPr lang="nl-NL" altLang="en-US" sz="4000"/>
              <a:t>Analyseren ( schrijver Willem Wilmink)</a:t>
            </a:r>
          </a:p>
          <a:p>
            <a:r>
              <a:rPr lang="nl-NL" altLang="en-US" sz="4000"/>
              <a:t>Huiswerk: bestaand </a:t>
            </a:r>
          </a:p>
          <a:p>
            <a:r>
              <a:rPr lang="nl-NL" altLang="en-US" sz="4000"/>
              <a:t>gedicht zoeken voor dinsdag</a:t>
            </a:r>
          </a:p>
          <a:p>
            <a:endParaRPr lang="nl-NL" altLang="en-US" sz="4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898" name="Shape 21">
            <a:extLst>
              <a:ext uri="{FF2B5EF4-FFF2-40B4-BE49-F238E27FC236}">
                <a16:creationId xmlns:a16="http://schemas.microsoft.com/office/drawing/2014/main" id="{800A22D4-24B4-464D-8AC5-50A9B62BA7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899" name="Shape 373">
            <a:extLst>
              <a:ext uri="{FF2B5EF4-FFF2-40B4-BE49-F238E27FC236}">
                <a16:creationId xmlns:a16="http://schemas.microsoft.com/office/drawing/2014/main" id="{D29AEB01-4200-45A2-BC63-6E1458C21366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endParaRPr lang="nl-NL" altLang="nl-NL" sz="4400" b="1">
              <a:solidFill>
                <a:srgbClr val="262626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80900" name="Shape 374">
            <a:extLst>
              <a:ext uri="{FF2B5EF4-FFF2-40B4-BE49-F238E27FC236}">
                <a16:creationId xmlns:a16="http://schemas.microsoft.com/office/drawing/2014/main" id="{9852A8A5-721C-48D7-982C-A577CD3BC493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Met je krullen als nacht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Hoe je praat hoe je lacht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Hoe je stem zo dichtbij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Als een engel verzacht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In mijn dromen doorstromen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Oneindige leegte</a:t>
            </a:r>
            <a:endParaRPr lang="nl-NL" altLang="zh-CN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22" name="Shape 21">
            <a:extLst>
              <a:ext uri="{FF2B5EF4-FFF2-40B4-BE49-F238E27FC236}">
                <a16:creationId xmlns:a16="http://schemas.microsoft.com/office/drawing/2014/main" id="{41CB1214-25A6-470B-BD0F-2CE1CE415D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23" name="Shape 404">
            <a:extLst>
              <a:ext uri="{FF2B5EF4-FFF2-40B4-BE49-F238E27FC236}">
                <a16:creationId xmlns:a16="http://schemas.microsoft.com/office/drawing/2014/main" id="{340D1869-4E42-46A6-A3BC-DB081B997386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796925" y="717550"/>
            <a:ext cx="10099675" cy="5157788"/>
          </a:xfrm>
        </p:spPr>
        <p:txBody>
          <a:bodyPr tIns="45700" bIns="45700"/>
          <a:lstStyle/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Kindje, slaap maar, kindje,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't was ook zo warm deze dag. 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In de schemer 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zit nu een kleine egel 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met zijn mooie stekels 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eenzaam in het gras.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  <a:buFontTx/>
              <a:buChar char="•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Het gras wacht op regen.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Geen takje beweegt er. 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Luister naar de merel, </a:t>
            </a:r>
            <a:b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</a:b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hoog op ons dak.</a:t>
            </a: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</a:pPr>
            <a:endParaRPr lang="nl-NL" altLang="zh-CN" sz="24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  <a:p>
            <a:pPr indent="-285750" eaLnBrk="1" hangingPunct="1">
              <a:spcBef>
                <a:spcPts val="1075"/>
              </a:spcBef>
              <a:buClr>
                <a:schemeClr val="accent1"/>
              </a:buClr>
              <a:buSzPct val="115000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(Willem Wilmink)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946" name="Shape 21">
            <a:extLst>
              <a:ext uri="{FF2B5EF4-FFF2-40B4-BE49-F238E27FC236}">
                <a16:creationId xmlns:a16="http://schemas.microsoft.com/office/drawing/2014/main" id="{E602C6A8-36C9-4D5A-85F7-54CBDDF238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47" name="Shape 373">
            <a:extLst>
              <a:ext uri="{FF2B5EF4-FFF2-40B4-BE49-F238E27FC236}">
                <a16:creationId xmlns:a16="http://schemas.microsoft.com/office/drawing/2014/main" id="{FD3AE986-88D1-4207-A1C4-D7E8A5B3106E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nl-NL" sz="4400" b="1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vandaag</a:t>
            </a:r>
          </a:p>
        </p:txBody>
      </p:sp>
      <p:sp>
        <p:nvSpPr>
          <p:cNvPr id="97284" name="Shape 374">
            <a:extLst>
              <a:ext uri="{FF2B5EF4-FFF2-40B4-BE49-F238E27FC236}">
                <a16:creationId xmlns:a16="http://schemas.microsoft.com/office/drawing/2014/main" id="{3735C7DB-2CD3-4EF7-B7A9-782975962F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marL="0" indent="0" eaLnBrk="1" hangingPunct="1">
              <a:buClr>
                <a:schemeClr val="accent1"/>
              </a:buClr>
              <a:buSzPct val="115000"/>
              <a:defRPr/>
            </a:pPr>
            <a:r>
              <a:rPr lang="nl-NL" altLang="zh-CN" sz="3200" b="1" dirty="0">
                <a:ea typeface="SimSun" pitchFamily="2" charset="-122"/>
              </a:rPr>
              <a:t> - terugblik vorige week: H5 Allerlei</a:t>
            </a:r>
          </a:p>
          <a:p>
            <a:pPr marL="457200" indent="-457200" eaLnBrk="1" hangingPunct="1">
              <a:buClr>
                <a:schemeClr val="accent1"/>
              </a:buClr>
              <a:buSzPct val="115000"/>
              <a:buFontTx/>
              <a:buChar char="-"/>
              <a:defRPr/>
            </a:pPr>
            <a:r>
              <a:rPr lang="nl-NL" altLang="zh-CN" sz="3200" b="1" dirty="0">
                <a:ea typeface="SimSun" pitchFamily="2" charset="-122"/>
              </a:rPr>
              <a:t>Analyse gedicht Sonnet</a:t>
            </a:r>
          </a:p>
          <a:p>
            <a:pPr marL="457200" indent="-457200" eaLnBrk="1" hangingPunct="1">
              <a:buClr>
                <a:schemeClr val="accent1"/>
              </a:buClr>
              <a:buSzPct val="115000"/>
              <a:buFontTx/>
              <a:buChar char="-"/>
              <a:defRPr/>
            </a:pPr>
            <a:r>
              <a:rPr lang="nl-NL" altLang="zh-CN" sz="3200" b="1" dirty="0">
                <a:ea typeface="SimSun" pitchFamily="2" charset="-122"/>
              </a:rPr>
              <a:t>nieuwe theorie: H6 de Vijftigers.</a:t>
            </a:r>
          </a:p>
          <a:p>
            <a:pPr marL="457200" indent="-457200" eaLnBrk="1" hangingPunct="1">
              <a:buClr>
                <a:schemeClr val="accent1"/>
              </a:buClr>
              <a:buSzPct val="115000"/>
              <a:buFontTx/>
              <a:buChar char="-"/>
              <a:defRPr/>
            </a:pPr>
            <a:r>
              <a:rPr lang="nl-NL" altLang="zh-CN" sz="3200" b="1" dirty="0">
                <a:ea typeface="SimSun" pitchFamily="2" charset="-122"/>
              </a:rPr>
              <a:t>Aan het werk: zelf een sonnet schrijven en het bestaande gedicht voorbereiden en analyseren. </a:t>
            </a:r>
          </a:p>
          <a:p>
            <a:pPr marL="457200" indent="-457200" eaLnBrk="1" hangingPunct="1">
              <a:buClr>
                <a:schemeClr val="accent1"/>
              </a:buClr>
              <a:buSzPct val="115000"/>
              <a:buFontTx/>
              <a:buChar char="-"/>
              <a:defRPr/>
            </a:pPr>
            <a:endParaRPr lang="nl-NL" altLang="zh-CN" sz="3200" b="1" dirty="0">
              <a:ea typeface="SimSun" pitchFamily="2" charset="-122"/>
            </a:endParaRPr>
          </a:p>
          <a:p>
            <a:pPr marL="0" indent="0" eaLnBrk="1" hangingPunct="1">
              <a:buClr>
                <a:schemeClr val="accent1"/>
              </a:buClr>
              <a:buSzPct val="115000"/>
              <a:defRPr/>
            </a:pPr>
            <a:endParaRPr lang="nl-NL" altLang="zh-CN" sz="3200" b="1" dirty="0">
              <a:ea typeface="SimSun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970" name="Shape 21">
            <a:extLst>
              <a:ext uri="{FF2B5EF4-FFF2-40B4-BE49-F238E27FC236}">
                <a16:creationId xmlns:a16="http://schemas.microsoft.com/office/drawing/2014/main" id="{9FDB2402-FF74-4E1C-99CB-6CFAEF1ACE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71" name="Shape 373">
            <a:extLst>
              <a:ext uri="{FF2B5EF4-FFF2-40B4-BE49-F238E27FC236}">
                <a16:creationId xmlns:a16="http://schemas.microsoft.com/office/drawing/2014/main" id="{FB18ABD3-058C-4C03-985F-55CB6DDBA12C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nl-NL" sz="4400" b="1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De theorie H7 moderne dichtkunst</a:t>
            </a:r>
          </a:p>
        </p:txBody>
      </p:sp>
      <p:sp>
        <p:nvSpPr>
          <p:cNvPr id="97284" name="Shape 374">
            <a:extLst>
              <a:ext uri="{FF2B5EF4-FFF2-40B4-BE49-F238E27FC236}">
                <a16:creationId xmlns:a16="http://schemas.microsoft.com/office/drawing/2014/main" id="{CE611832-914B-4805-B3FD-7B166E9D6B1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marL="0" indent="0" eaLnBrk="1" hangingPunct="1">
              <a:buClr>
                <a:schemeClr val="accent1"/>
              </a:buClr>
              <a:buSzPct val="115000"/>
              <a:defRPr/>
            </a:pPr>
            <a:r>
              <a:rPr lang="nl-NL" altLang="zh-CN" sz="3200" b="1" dirty="0">
                <a:ea typeface="SimSun" pitchFamily="2" charset="-122"/>
              </a:rPr>
              <a:t>Deel 1</a:t>
            </a:r>
          </a:p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  <a:defRPr/>
            </a:pPr>
            <a:r>
              <a:rPr lang="nl-NL" altLang="zh-CN" sz="3200" b="1" dirty="0">
                <a:ea typeface="SimSun" pitchFamily="2" charset="-122"/>
              </a:rPr>
              <a:t>Je bekijkt de video: de Vijftigers (5 minuten) en beantwoordt de vragen. Met die informatie maak je zelf een alinea bij dit hoofdstuk. </a:t>
            </a:r>
          </a:p>
          <a:p>
            <a:pPr indent="-285750" eaLnBrk="1" hangingPunct="1">
              <a:buClr>
                <a:schemeClr val="accent1"/>
              </a:buClr>
              <a:buSzPct val="115000"/>
              <a:buFontTx/>
              <a:buChar char="•"/>
              <a:defRPr/>
            </a:pPr>
            <a:endParaRPr lang="nl-NL" altLang="zh-CN" sz="3200" b="1" dirty="0">
              <a:ea typeface="SimSun" pitchFamily="2" charset="-122"/>
            </a:endParaRPr>
          </a:p>
          <a:p>
            <a:pPr marL="0" indent="0" eaLnBrk="1" hangingPunct="1">
              <a:buClr>
                <a:schemeClr val="accent1"/>
              </a:buClr>
              <a:buSzPct val="115000"/>
              <a:defRPr/>
            </a:pPr>
            <a:endParaRPr lang="nl-NL" altLang="zh-CN" sz="3200" b="1" dirty="0">
              <a:ea typeface="SimSun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3C862C0B-49AA-4020-9611-F01C620E94B3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3200" b="1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De theorie H7 moderne dichtkunst  deel 2</a:t>
            </a:r>
            <a:endParaRPr lang="nl-NL" altLang="en-US" sz="3200">
              <a:solidFill>
                <a:schemeClr val="tx1"/>
              </a:solidFill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66BF15A-2F71-4FB3-915A-964555F8559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en-US" sz="3600"/>
              <a:t>Je krijgt een werkblad. Hierop staan gegevens van bekende Nederlandse dichters. Ernaast staan (fragmenten van ) gedichten die ze gemaakt. Welk fragment hoort bij welke dichter?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Shape 21">
            <a:extLst>
              <a:ext uri="{FF2B5EF4-FFF2-40B4-BE49-F238E27FC236}">
                <a16:creationId xmlns:a16="http://schemas.microsoft.com/office/drawing/2014/main" id="{462131D4-EEAA-4A75-96EC-98922469C3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3" name="Shape 169">
            <a:extLst>
              <a:ext uri="{FF2B5EF4-FFF2-40B4-BE49-F238E27FC236}">
                <a16:creationId xmlns:a16="http://schemas.microsoft.com/office/drawing/2014/main" id="{6469EEFB-E8B1-4FE1-8D1F-B8F9237D7353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INLEIDING POËZIE (1/2)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30724" name="Shape 170">
            <a:extLst>
              <a:ext uri="{FF2B5EF4-FFF2-40B4-BE49-F238E27FC236}">
                <a16:creationId xmlns:a16="http://schemas.microsoft.com/office/drawing/2014/main" id="{1EE0E781-0B0D-49E7-934C-D776EE2EDF07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611188" y="1600200"/>
            <a:ext cx="10285412" cy="4276725"/>
          </a:xfrm>
        </p:spPr>
        <p:txBody>
          <a:bodyPr tIns="45700" bIns="45700"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4000"/>
              <a:buFont typeface="Arial" panose="020B0604020202020204" pitchFamily="34" charset="0"/>
              <a:buChar char="-"/>
            </a:pPr>
            <a:endParaRPr lang="nl-NL" altLang="zh-CN" sz="28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4000"/>
              <a:buFont typeface="Arial" panose="020B0604020202020204" pitchFamily="34" charset="0"/>
              <a:buChar char="-"/>
            </a:pPr>
            <a:r>
              <a:rPr lang="nl-NL" altLang="zh-CN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poëzie komt van het Griekse woord: poiesis; scheppen, vormen, maken. 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SzPct val="114000"/>
              <a:buFont typeface="Arial" panose="020B0604020202020204" pitchFamily="34" charset="0"/>
              <a:buChar char="-"/>
            </a:pPr>
            <a:r>
              <a:rPr lang="nl-NL" altLang="zh-CN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bestond al ver voor het schrift in diverse, oude culturen.  Bijvoorbeeld de Griekse cultuur: Aristoteles heeft Poëtica geschreven.</a:t>
            </a:r>
          </a:p>
          <a:p>
            <a:pPr eaLnBrk="1" hangingPunct="1">
              <a:lnSpc>
                <a:spcPct val="80000"/>
              </a:lnSpc>
              <a:spcBef>
                <a:spcPts val="1075"/>
              </a:spcBef>
              <a:buClr>
                <a:schemeClr val="accent1"/>
              </a:buClr>
              <a:buSzPct val="114000"/>
              <a:buFont typeface="Arial" panose="020B0604020202020204" pitchFamily="34" charset="0"/>
              <a:buChar char="-"/>
            </a:pPr>
            <a:r>
              <a:rPr lang="nl-NL" altLang="zh-CN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Functie vroeger: verhalend: het is makkelijker om  verhalen te onthouden (bijv. middeleeuwen), </a:t>
            </a:r>
          </a:p>
          <a:p>
            <a:pPr eaLnBrk="1" hangingPunct="1">
              <a:lnSpc>
                <a:spcPct val="80000"/>
              </a:lnSpc>
              <a:spcBef>
                <a:spcPts val="1075"/>
              </a:spcBef>
              <a:buClr>
                <a:schemeClr val="accent1"/>
              </a:buClr>
              <a:buSzPct val="114000"/>
              <a:buFont typeface="Arial" panose="020B0604020202020204" pitchFamily="34" charset="0"/>
              <a:buChar char="-"/>
            </a:pPr>
            <a:r>
              <a:rPr lang="nl-NL" altLang="zh-CN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Functie vroeger en nu: beter en mooier verwoorden van gebeurtenissen, gevoelens.  </a:t>
            </a:r>
          </a:p>
          <a:p>
            <a:pPr eaLnBrk="1" hangingPunct="1">
              <a:lnSpc>
                <a:spcPct val="80000"/>
              </a:lnSpc>
              <a:spcBef>
                <a:spcPts val="1075"/>
              </a:spcBef>
              <a:buClr>
                <a:schemeClr val="accent1"/>
              </a:buClr>
              <a:buSzPct val="25000"/>
            </a:pPr>
            <a:r>
              <a:rPr lang="nl-NL" altLang="zh-CN" sz="28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</a:t>
            </a:r>
            <a:endParaRPr lang="nl-NL" altLang="zh-CN" sz="2800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BCBAD9A4-DC51-430C-AD68-BA68FE8C6A47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3200">
                <a:solidFill>
                  <a:schemeClr val="tx1"/>
                </a:solidFill>
              </a:rPr>
              <a:t>een nieuw gedicht 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B221EBE-AD31-4C18-8F4A-046DE4486A1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en-US" sz="3600"/>
              <a:t>Luister naar het gedicht. </a:t>
            </a:r>
          </a:p>
          <a:p>
            <a:r>
              <a:rPr lang="nl-NL" altLang="en-US" sz="3600"/>
              <a:t>Noteer op een blaadje waar je aan moet denken. Welk beeld komt bij je op?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CFCCC697-D4BE-449D-A4D8-C9E202B5A569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z="3600">
                <a:solidFill>
                  <a:schemeClr val="tx1"/>
                </a:solidFill>
              </a:rPr>
              <a:t>aan het werk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F39EB71B-43D8-4DFF-A573-F9F17FD3D56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en-US" sz="3200"/>
          </a:p>
          <a:p>
            <a:pPr>
              <a:buFontTx/>
              <a:buChar char="-"/>
            </a:pPr>
            <a:r>
              <a:rPr lang="nl-NL" altLang="en-US" sz="3200"/>
              <a:t>de presentatieopdracht bestaand gedicht</a:t>
            </a:r>
          </a:p>
          <a:p>
            <a:pPr>
              <a:buFontTx/>
              <a:buChar char="-"/>
            </a:pPr>
            <a:r>
              <a:rPr lang="nl-NL" altLang="en-US" sz="3200"/>
              <a:t>Een </a:t>
            </a:r>
            <a:r>
              <a:rPr lang="nl-NL" altLang="en-US" sz="3200" u="sng"/>
              <a:t>sonnet</a:t>
            </a:r>
            <a:r>
              <a:rPr lang="nl-NL" altLang="en-US" sz="3200"/>
              <a:t> schrijven!!</a:t>
            </a:r>
          </a:p>
          <a:p>
            <a:r>
              <a:rPr lang="nl-NL" altLang="en-US" sz="3200"/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066" name="Shape 21">
            <a:extLst>
              <a:ext uri="{FF2B5EF4-FFF2-40B4-BE49-F238E27FC236}">
                <a16:creationId xmlns:a16="http://schemas.microsoft.com/office/drawing/2014/main" id="{9F5776FB-761E-4995-8744-8D108898A2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67" name="Shape 360">
            <a:extLst>
              <a:ext uri="{FF2B5EF4-FFF2-40B4-BE49-F238E27FC236}">
                <a16:creationId xmlns:a16="http://schemas.microsoft.com/office/drawing/2014/main" id="{9209C833-FE48-4AAF-BDFB-7106FE7351B6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en-US" sz="4400" b="1">
                <a:solidFill>
                  <a:srgbClr val="262626"/>
                </a:solidFill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Aan het werk</a:t>
            </a:r>
          </a:p>
        </p:txBody>
      </p:sp>
      <p:sp>
        <p:nvSpPr>
          <p:cNvPr id="88068" name="Shape 361">
            <a:extLst>
              <a:ext uri="{FF2B5EF4-FFF2-40B4-BE49-F238E27FC236}">
                <a16:creationId xmlns:a16="http://schemas.microsoft.com/office/drawing/2014/main" id="{A4780BE3-C21A-4CFA-BA0A-A2C2E2533602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25000"/>
              <a:buFontTx/>
              <a:buChar char="-"/>
            </a:pPr>
            <a:r>
              <a:rPr lang="nl-NL" altLang="zh-CN" sz="36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Verwerking theorie H7</a:t>
            </a:r>
          </a:p>
          <a:p>
            <a:pPr marL="0" indent="0" eaLnBrk="1" hangingPunct="1">
              <a:lnSpc>
                <a:spcPct val="80000"/>
              </a:lnSpc>
              <a:buClr>
                <a:schemeClr val="accent1"/>
              </a:buClr>
              <a:buSzPct val="25000"/>
              <a:buFontTx/>
              <a:buChar char="-"/>
            </a:pPr>
            <a:r>
              <a:rPr lang="nl-NL" altLang="zh-CN" sz="36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Analyseren van het gedicht De zeer oude zingt. 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117000"/>
            </a:pPr>
            <a:endParaRPr lang="nl-NL" altLang="zh-CN" sz="3600" b="1">
              <a:solidFill>
                <a:srgbClr val="262626"/>
              </a:solidFill>
              <a:latin typeface="Garamond" panose="02020404030301010803" pitchFamily="18" charset="0"/>
              <a:ea typeface="SimSun" panose="02010600030101010101" pitchFamily="2" charset="-122"/>
              <a:sym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 descr="http://i.ytimg.com/vi/PLml_OUU6Z0/maxresdefault.jpg">
            <a:extLst>
              <a:ext uri="{FF2B5EF4-FFF2-40B4-BE49-F238E27FC236}">
                <a16:creationId xmlns:a16="http://schemas.microsoft.com/office/drawing/2014/main" id="{F6C73161-58E5-410E-B23E-33D572C21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8025" y="-228600"/>
            <a:ext cx="13558838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F121975-6A3D-4445-B3E4-B7B8DB3BCC08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zh-CN" sz="3200">
                <a:solidFill>
                  <a:schemeClr val="tx1"/>
                </a:solidFill>
                <a:ea typeface="SimSun" panose="02010600030101010101" pitchFamily="2" charset="-122"/>
              </a:rPr>
              <a:t>Voorbeeld rondeel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A752B8CF-05E7-4717-93A7-CCCFFE5A1657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altLang="nl-NL" sz="2800"/>
              <a:t>De nacht is donker maar toch licht</a:t>
            </a:r>
            <a:br>
              <a:rPr lang="nl-NL" altLang="nl-NL" sz="2800"/>
            </a:br>
            <a:r>
              <a:rPr lang="nl-NL" altLang="nl-NL" sz="2800"/>
              <a:t>Donker hoeft niet altijd donker te zijn</a:t>
            </a:r>
            <a:br>
              <a:rPr lang="nl-NL" altLang="nl-NL" sz="2800"/>
            </a:br>
            <a:r>
              <a:rPr lang="nl-NL" altLang="nl-NL" sz="2800"/>
              <a:t>Er brandt een lampje in de verte</a:t>
            </a:r>
            <a:br>
              <a:rPr lang="nl-NL" altLang="nl-NL" sz="2800"/>
            </a:br>
            <a:r>
              <a:rPr lang="nl-NL" altLang="nl-NL" sz="2800"/>
              <a:t>De nacht is donker maar toch licht</a:t>
            </a:r>
            <a:br>
              <a:rPr lang="nl-NL" altLang="nl-NL" sz="2800"/>
            </a:br>
            <a:r>
              <a:rPr lang="nl-NL" altLang="nl-NL" sz="2800"/>
              <a:t>Het zijn de maan en haar kleintjes</a:t>
            </a:r>
            <a:br>
              <a:rPr lang="nl-NL" altLang="nl-NL" sz="2800"/>
            </a:br>
            <a:r>
              <a:rPr lang="nl-NL" altLang="nl-NL" sz="2800"/>
              <a:t>Samen onder de blauwe mantel</a:t>
            </a:r>
            <a:br>
              <a:rPr lang="nl-NL" altLang="nl-NL" sz="2800"/>
            </a:br>
            <a:r>
              <a:rPr lang="nl-NL" altLang="nl-NL" sz="2800"/>
              <a:t>De nacht is donker maar toch licht</a:t>
            </a:r>
            <a:br>
              <a:rPr lang="nl-NL" altLang="nl-NL" sz="2800"/>
            </a:br>
            <a:r>
              <a:rPr lang="nl-NL" altLang="nl-NL" sz="2800"/>
              <a:t>Donker hoeft niet altijd donker te zijn</a:t>
            </a:r>
            <a:endParaRPr lang="nl-NL" altLang="zh-CN" sz="280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46" name="Shape 21">
            <a:extLst>
              <a:ext uri="{FF2B5EF4-FFF2-40B4-BE49-F238E27FC236}">
                <a16:creationId xmlns:a16="http://schemas.microsoft.com/office/drawing/2014/main" id="{7EE7485B-C4F0-4B8F-A67B-BBF48192B6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7" name="Shape 169">
            <a:extLst>
              <a:ext uri="{FF2B5EF4-FFF2-40B4-BE49-F238E27FC236}">
                <a16:creationId xmlns:a16="http://schemas.microsoft.com/office/drawing/2014/main" id="{C82336DD-166F-438C-96F5-3CEBD8851067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INLEIDING POËZIE (2/2)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31748" name="Shape 170">
            <a:extLst>
              <a:ext uri="{FF2B5EF4-FFF2-40B4-BE49-F238E27FC236}">
                <a16:creationId xmlns:a16="http://schemas.microsoft.com/office/drawing/2014/main" id="{FCA55441-7854-4E5A-B1F9-5A83658B0193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4000"/>
              <a:buFont typeface="Arial" panose="020B0604020202020204" pitchFamily="34" charset="0"/>
              <a:buChar char="-"/>
            </a:pPr>
            <a:r>
              <a:rPr lang="nl-NL" altLang="zh-CN" sz="25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betekenis van dichtkunst: het bewust ordenen en plaatsen van woorden en zinnen om bijvoorbeeld een gevoel of gebeurtenis weer  te geven.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4000"/>
              <a:buFont typeface="Arial" panose="020B0604020202020204" pitchFamily="34" charset="0"/>
              <a:buChar char="-"/>
            </a:pPr>
            <a:r>
              <a:rPr lang="nl-NL" altLang="zh-CN" sz="25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Na de uitvinding van het schrift en later van de boekdrukkunst verandert de rol van poëzie heel erg. </a:t>
            </a:r>
          </a:p>
          <a:p>
            <a:pPr eaLnBrk="1" hangingPunct="1">
              <a:lnSpc>
                <a:spcPct val="80000"/>
              </a:lnSpc>
              <a:spcBef>
                <a:spcPts val="1075"/>
              </a:spcBef>
              <a:buClr>
                <a:schemeClr val="accent1"/>
              </a:buClr>
              <a:buSzPct val="114000"/>
              <a:buFont typeface="Arial" panose="020B0604020202020204" pitchFamily="34" charset="0"/>
              <a:buChar char="-"/>
            </a:pPr>
            <a:r>
              <a:rPr lang="nl-NL" altLang="zh-CN" sz="25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Poëzie in onze tijd: In de vorige eeuw ontstond een veel vrijere vorm, vooral door “de Vijftigers” </a:t>
            </a:r>
          </a:p>
          <a:p>
            <a:pPr eaLnBrk="1" hangingPunct="1">
              <a:lnSpc>
                <a:spcPct val="80000"/>
              </a:lnSpc>
              <a:spcBef>
                <a:spcPts val="1075"/>
              </a:spcBef>
              <a:buClr>
                <a:schemeClr val="accent1"/>
              </a:buClr>
              <a:buSzPct val="114000"/>
              <a:buFont typeface="Arial" panose="020B0604020202020204" pitchFamily="34" charset="0"/>
              <a:buChar char="-"/>
            </a:pPr>
            <a:r>
              <a:rPr lang="nl-NL" altLang="zh-CN" sz="25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In deze tijd een enorme opleving door websites, twitter, stadsdichters, reclame, songteksten, etc. </a:t>
            </a:r>
          </a:p>
          <a:p>
            <a:pPr eaLnBrk="1" hangingPunct="1">
              <a:lnSpc>
                <a:spcPct val="80000"/>
              </a:lnSpc>
              <a:spcBef>
                <a:spcPts val="1075"/>
              </a:spcBef>
              <a:buClr>
                <a:schemeClr val="accent1"/>
              </a:buClr>
              <a:buSzPct val="25000"/>
            </a:pPr>
            <a:r>
              <a:rPr lang="nl-NL" altLang="zh-CN" sz="2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 </a:t>
            </a:r>
            <a:endParaRPr lang="nl-NL" altLang="zh-CN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hape 21">
            <a:extLst>
              <a:ext uri="{FF2B5EF4-FFF2-40B4-BE49-F238E27FC236}">
                <a16:creationId xmlns:a16="http://schemas.microsoft.com/office/drawing/2014/main" id="{A62D6D01-1604-45E8-87DE-B0B78A06A4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97000" y="2420938"/>
            <a:ext cx="9407525" cy="1587"/>
          </a:xfrm>
          <a:prstGeom prst="straightConnector1">
            <a:avLst/>
          </a:prstGeom>
          <a:noFill/>
          <a:ln w="15875">
            <a:solidFill>
              <a:srgbClr val="E8D0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1" name="Shape 181">
            <a:extLst>
              <a:ext uri="{FF2B5EF4-FFF2-40B4-BE49-F238E27FC236}">
                <a16:creationId xmlns:a16="http://schemas.microsoft.com/office/drawing/2014/main" id="{9649B1B7-CC91-4F9B-B325-990A0B30BAA3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>
              <a:buClr>
                <a:srgbClr val="262626"/>
              </a:buClr>
              <a:buSzPct val="25000"/>
              <a:buFont typeface="Garamond" panose="02020404030301010803" pitchFamily="18" charset="0"/>
              <a:buNone/>
            </a:pPr>
            <a:r>
              <a:rPr lang="nl-NL" altLang="zh-CN" sz="4400" b="1">
                <a:solidFill>
                  <a:srgbClr val="262626"/>
                </a:solidFill>
                <a:latin typeface="Garamond" panose="02020404030301010803" pitchFamily="18" charset="0"/>
                <a:ea typeface="SimSun" panose="02010600030101010101" pitchFamily="2" charset="-122"/>
                <a:sym typeface="Garamond" panose="02020404030301010803" pitchFamily="18" charset="0"/>
              </a:rPr>
              <a:t>Pöezie op twitter</a:t>
            </a:r>
            <a:endParaRPr lang="nl-NL" altLang="zh-CN">
              <a:ea typeface="SimSun" panose="02010600030101010101" pitchFamily="2" charset="-122"/>
            </a:endParaRPr>
          </a:p>
        </p:txBody>
      </p:sp>
      <p:sp>
        <p:nvSpPr>
          <p:cNvPr id="32772" name="Shape 182">
            <a:extLst>
              <a:ext uri="{FF2B5EF4-FFF2-40B4-BE49-F238E27FC236}">
                <a16:creationId xmlns:a16="http://schemas.microsoft.com/office/drawing/2014/main" id="{3333D5A6-8D17-4673-81CD-65A6808D5D99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1295400" y="3927475"/>
            <a:ext cx="9601200" cy="577850"/>
          </a:xfrm>
          <a:solidFill>
            <a:srgbClr val="F5F8FA"/>
          </a:solidFill>
        </p:spPr>
        <p:txBody>
          <a:bodyPr lIns="141225" tIns="68225" rIns="395150" bIns="76175" anchor="ctr"/>
          <a:lstStyle/>
          <a:p>
            <a:pPr marL="0" indent="0" eaLnBrk="1" hangingPunct="1">
              <a:buClr>
                <a:srgbClr val="292F33"/>
              </a:buClr>
              <a:buSzPct val="25000"/>
            </a:pPr>
            <a:r>
              <a:rPr lang="nl-NL" altLang="zh-CN" sz="1300" b="1">
                <a:solidFill>
                  <a:srgbClr val="292F33"/>
                </a:solidFill>
                <a:ea typeface="SimSun" panose="02010600030101010101" pitchFamily="2" charset="-122"/>
              </a:rPr>
              <a:t> </a:t>
            </a:r>
          </a:p>
          <a:p>
            <a:pPr marL="0" indent="0" algn="ctr" eaLnBrk="1" hangingPunct="1">
              <a:buClr>
                <a:srgbClr val="FFFFFF"/>
              </a:buClr>
              <a:buSzPct val="25000"/>
            </a:pPr>
            <a:r>
              <a:rPr lang="nl-NL" altLang="zh-CN" sz="1500" b="1">
                <a:solidFill>
                  <a:srgbClr val="FFFFFF"/>
                </a:solidFill>
                <a:latin typeface="Helvetica Neue" charset="0"/>
                <a:ea typeface="SimSun" panose="02010600030101010101" pitchFamily="2" charset="-122"/>
                <a:sym typeface="Helvetica Neue" charset="0"/>
              </a:rPr>
              <a:t>Als jij de muggen even zift, leg ik vast op alle slakken zout. Alleen nog iemand die de mieren wel wil doen.</a:t>
            </a:r>
            <a:endParaRPr lang="nl-NL" altLang="zh-CN">
              <a:ea typeface="SimSun" panose="02010600030101010101" pitchFamily="2" charset="-122"/>
            </a:endParaRPr>
          </a:p>
        </p:txBody>
      </p:sp>
      <p:pic>
        <p:nvPicPr>
          <p:cNvPr id="32773" name="Shape 183">
            <a:extLst>
              <a:ext uri="{FF2B5EF4-FFF2-40B4-BE49-F238E27FC236}">
                <a16:creationId xmlns:a16="http://schemas.microsoft.com/office/drawing/2014/main" id="{3143C8B6-6A39-4AEF-952A-A43C5B614DE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t="13335" r="15295" b="11655"/>
          <a:stretch>
            <a:fillRect/>
          </a:stretch>
        </p:blipFill>
        <p:spPr bwMode="auto">
          <a:xfrm>
            <a:off x="1155700" y="2328863"/>
            <a:ext cx="5621338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Shape 184">
            <a:extLst>
              <a:ext uri="{FF2B5EF4-FFF2-40B4-BE49-F238E27FC236}">
                <a16:creationId xmlns:a16="http://schemas.microsoft.com/office/drawing/2014/main" id="{D2083EEC-E25C-4599-8CFE-9E81B7DD2FE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4" t="59192" r="35104" b="27629"/>
          <a:stretch>
            <a:fillRect/>
          </a:stretch>
        </p:blipFill>
        <p:spPr bwMode="auto">
          <a:xfrm>
            <a:off x="6502400" y="2328863"/>
            <a:ext cx="49879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5175C9F-8938-4549-855B-4750E0E5FC29}"/>
              </a:ext>
            </a:extLst>
          </p:cNvPr>
          <p:cNvSpPr txBox="1"/>
          <p:nvPr/>
        </p:nvSpPr>
        <p:spPr>
          <a:xfrm>
            <a:off x="611188" y="1600200"/>
            <a:ext cx="9142412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nl-NL" sz="6000" dirty="0">
                <a:latin typeface="+mj-lt"/>
              </a:rPr>
              <a:t>Straatpoëzie en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nl-NL" sz="6000" dirty="0">
                <a:latin typeface="+mj-lt"/>
              </a:rPr>
              <a:t>Week van de poëzie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9_Organisch">
  <a:themeElements>
    <a:clrScheme name="9_Organisch 1">
      <a:dk1>
        <a:srgbClr val="000000"/>
      </a:dk1>
      <a:lt1>
        <a:srgbClr val="FFFFFF"/>
      </a:lt1>
      <a:dk2>
        <a:srgbClr val="DADADA"/>
      </a:dk2>
      <a:lt2>
        <a:srgbClr val="212121"/>
      </a:lt2>
      <a:accent1>
        <a:srgbClr val="D9B247"/>
      </a:accent1>
      <a:accent2>
        <a:srgbClr val="CC702D"/>
      </a:accent2>
      <a:accent3>
        <a:srgbClr val="FFFFFF"/>
      </a:accent3>
      <a:accent4>
        <a:srgbClr val="000000"/>
      </a:accent4>
      <a:accent5>
        <a:srgbClr val="E9D5B1"/>
      </a:accent5>
      <a:accent6>
        <a:srgbClr val="B96528"/>
      </a:accent6>
      <a:hlink>
        <a:srgbClr val="BB7826"/>
      </a:hlink>
      <a:folHlink>
        <a:srgbClr val="CF9C5F"/>
      </a:folHlink>
    </a:clrScheme>
    <a:fontScheme name="9_Organisch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SimSun" pitchFamily="2" charset="-122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SimSun" pitchFamily="2" charset="-122"/>
            <a:sym typeface="Arial" pitchFamily="34" charset="0"/>
          </a:defRPr>
        </a:defPPr>
      </a:lstStyle>
    </a:lnDef>
  </a:objectDefaults>
  <a:extraClrSchemeLst>
    <a:extraClrScheme>
      <a:clrScheme name="9_Organisch 1">
        <a:dk1>
          <a:srgbClr val="000000"/>
        </a:dk1>
        <a:lt1>
          <a:srgbClr val="FFFFFF"/>
        </a:lt1>
        <a:dk2>
          <a:srgbClr val="DADADA"/>
        </a:dk2>
        <a:lt2>
          <a:srgbClr val="212121"/>
        </a:lt2>
        <a:accent1>
          <a:srgbClr val="D9B247"/>
        </a:accent1>
        <a:accent2>
          <a:srgbClr val="CC702D"/>
        </a:accent2>
        <a:accent3>
          <a:srgbClr val="FFFFFF"/>
        </a:accent3>
        <a:accent4>
          <a:srgbClr val="000000"/>
        </a:accent4>
        <a:accent5>
          <a:srgbClr val="E9D5B1"/>
        </a:accent5>
        <a:accent6>
          <a:srgbClr val="B96528"/>
        </a:accent6>
        <a:hlink>
          <a:srgbClr val="BB7826"/>
        </a:hlink>
        <a:folHlink>
          <a:srgbClr val="CF9C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_Organisch">
  <a:themeElements>
    <a:clrScheme name="20_Organisch 1">
      <a:dk1>
        <a:srgbClr val="000000"/>
      </a:dk1>
      <a:lt1>
        <a:srgbClr val="FFFFFF"/>
      </a:lt1>
      <a:dk2>
        <a:srgbClr val="DADADA"/>
      </a:dk2>
      <a:lt2>
        <a:srgbClr val="212121"/>
      </a:lt2>
      <a:accent1>
        <a:srgbClr val="D9B247"/>
      </a:accent1>
      <a:accent2>
        <a:srgbClr val="CC702D"/>
      </a:accent2>
      <a:accent3>
        <a:srgbClr val="FFFFFF"/>
      </a:accent3>
      <a:accent4>
        <a:srgbClr val="000000"/>
      </a:accent4>
      <a:accent5>
        <a:srgbClr val="E9D5B1"/>
      </a:accent5>
      <a:accent6>
        <a:srgbClr val="B96528"/>
      </a:accent6>
      <a:hlink>
        <a:srgbClr val="BB7826"/>
      </a:hlink>
      <a:folHlink>
        <a:srgbClr val="CF9C5F"/>
      </a:folHlink>
    </a:clrScheme>
    <a:fontScheme name="20_Organisch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SimSun" pitchFamily="2" charset="-122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SimSun" pitchFamily="2" charset="-122"/>
            <a:sym typeface="Arial" pitchFamily="34" charset="0"/>
          </a:defRPr>
        </a:defPPr>
      </a:lstStyle>
    </a:lnDef>
  </a:objectDefaults>
  <a:extraClrSchemeLst>
    <a:extraClrScheme>
      <a:clrScheme name="20_Organisch 1">
        <a:dk1>
          <a:srgbClr val="000000"/>
        </a:dk1>
        <a:lt1>
          <a:srgbClr val="FFFFFF"/>
        </a:lt1>
        <a:dk2>
          <a:srgbClr val="DADADA"/>
        </a:dk2>
        <a:lt2>
          <a:srgbClr val="212121"/>
        </a:lt2>
        <a:accent1>
          <a:srgbClr val="D9B247"/>
        </a:accent1>
        <a:accent2>
          <a:srgbClr val="CC702D"/>
        </a:accent2>
        <a:accent3>
          <a:srgbClr val="FFFFFF"/>
        </a:accent3>
        <a:accent4>
          <a:srgbClr val="000000"/>
        </a:accent4>
        <a:accent5>
          <a:srgbClr val="E9D5B1"/>
        </a:accent5>
        <a:accent6>
          <a:srgbClr val="B96528"/>
        </a:accent6>
        <a:hlink>
          <a:srgbClr val="BB7826"/>
        </a:hlink>
        <a:folHlink>
          <a:srgbClr val="CF9C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DADADA"/>
      </a:dk2>
      <a:lt2>
        <a:srgbClr val="212121"/>
      </a:lt2>
      <a:accent1>
        <a:srgbClr val="D9B247"/>
      </a:accent1>
      <a:accent2>
        <a:srgbClr val="CC702D"/>
      </a:accent2>
      <a:accent3>
        <a:srgbClr val="FFFFFF"/>
      </a:accent3>
      <a:accent4>
        <a:srgbClr val="000000"/>
      </a:accent4>
      <a:accent5>
        <a:srgbClr val="E9D5B1"/>
      </a:accent5>
      <a:accent6>
        <a:srgbClr val="B96528"/>
      </a:accent6>
      <a:hlink>
        <a:srgbClr val="BB7826"/>
      </a:hlink>
      <a:folHlink>
        <a:srgbClr val="CF9C5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2207</TotalTime>
  <Pages>0</Pages>
  <Words>1863</Words>
  <Characters>0</Characters>
  <Application>Microsoft Office PowerPoint</Application>
  <DocSecurity>0</DocSecurity>
  <PresentationFormat>Breedbeeld</PresentationFormat>
  <Lines>0</Lines>
  <Paragraphs>267</Paragraphs>
  <Slides>64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64</vt:i4>
      </vt:variant>
    </vt:vector>
  </HeadingPairs>
  <TitlesOfParts>
    <vt:vector size="74" baseType="lpstr">
      <vt:lpstr>Arial</vt:lpstr>
      <vt:lpstr>SimSun</vt:lpstr>
      <vt:lpstr>Garamond</vt:lpstr>
      <vt:lpstr>Helvetica Neue</vt:lpstr>
      <vt:lpstr>Arial Narrow</vt:lpstr>
      <vt:lpstr>Libre Baskerville</vt:lpstr>
      <vt:lpstr>Aharoni</vt:lpstr>
      <vt:lpstr>Comic Sans MS</vt:lpstr>
      <vt:lpstr>9_Organisch</vt:lpstr>
      <vt:lpstr>20_Organisch</vt:lpstr>
      <vt:lpstr>Poëzie, zo moeilijk niet, op alles rijmt wel iets. Behalve dan op waterfiets, op waterfiets rijmt …...</vt:lpstr>
      <vt:lpstr>Wat gaan we doen? </vt:lpstr>
      <vt:lpstr>vraag: wat is eigenlijk poëzie?</vt:lpstr>
      <vt:lpstr>Jouw schrift</vt:lpstr>
      <vt:lpstr>dichtbundel</vt:lpstr>
      <vt:lpstr>INLEIDING POËZIE (1/2)</vt:lpstr>
      <vt:lpstr>INLEIDING POËZIE (2/2)</vt:lpstr>
      <vt:lpstr>Pöezie op twitter</vt:lpstr>
      <vt:lpstr>PowerPoint-presentatie</vt:lpstr>
      <vt:lpstr>Modern en klassiek</vt:lpstr>
      <vt:lpstr>Startopdracht; je persoonlijke inleiding</vt:lpstr>
      <vt:lpstr>Een eerste dichtanalyse</vt:lpstr>
      <vt:lpstr>PowerPoint-presentatie</vt:lpstr>
      <vt:lpstr>woensdag</vt:lpstr>
      <vt:lpstr>Dag 2</vt:lpstr>
      <vt:lpstr>H1 strofeopbouw en rijm (1/4)</vt:lpstr>
      <vt:lpstr>H1 strofeopbouw en rijm (2/4)</vt:lpstr>
      <vt:lpstr>Voorbeelden assonantie/klinkerrijm binnenrijm/eindrijm</vt:lpstr>
      <vt:lpstr>Rijmschema’s (3/3)</vt:lpstr>
      <vt:lpstr>Rijmschema’s (4/4)</vt:lpstr>
      <vt:lpstr>enjambement</vt:lpstr>
      <vt:lpstr>opdracht</vt:lpstr>
      <vt:lpstr>PowerPoint-presentatie</vt:lpstr>
      <vt:lpstr>donderdag</vt:lpstr>
      <vt:lpstr>rijmoefening</vt:lpstr>
      <vt:lpstr>H2 theorie gedichtanalyse (1/3)</vt:lpstr>
      <vt:lpstr>H2 theorie gedichtanalyse (2/3)</vt:lpstr>
      <vt:lpstr>H2 theorie gedichtanalyse (3/3)</vt:lpstr>
      <vt:lpstr>groepjesopdracht</vt:lpstr>
      <vt:lpstr>PowerPoint-presentatie</vt:lpstr>
      <vt:lpstr>vandaag</vt:lpstr>
      <vt:lpstr>Analyse van een gedicht</vt:lpstr>
      <vt:lpstr>H3 de vorm van een gedicht(1/3)</vt:lpstr>
      <vt:lpstr>Theorie H3  De vorm van een gedicht (2/3)</vt:lpstr>
      <vt:lpstr>H3 visuele kunst (3/3)</vt:lpstr>
      <vt:lpstr>PowerPoint-presentatie</vt:lpstr>
      <vt:lpstr>presentatieopdracht</vt:lpstr>
      <vt:lpstr>PowerPoint-presentatie</vt:lpstr>
      <vt:lpstr>Vandaag</vt:lpstr>
      <vt:lpstr>startopdracht</vt:lpstr>
      <vt:lpstr>Theorie H4 beeldspraak (1/2)</vt:lpstr>
      <vt:lpstr>Theorie H4 beeldspraak (2/2)</vt:lpstr>
      <vt:lpstr>Oefening 1</vt:lpstr>
      <vt:lpstr>Oef. 3 Je krijgt een nieuw gedicht;   opdracht: wat valt op?</vt:lpstr>
      <vt:lpstr>Doen:</vt:lpstr>
      <vt:lpstr> </vt:lpstr>
      <vt:lpstr> </vt:lpstr>
      <vt:lpstr>Keuzeopdracht</vt:lpstr>
      <vt:lpstr>Een gedicht </vt:lpstr>
      <vt:lpstr>vrijdag</vt:lpstr>
      <vt:lpstr>H5 soorten gedichten + 5a songteksten  </vt:lpstr>
      <vt:lpstr>Een songtekst</vt:lpstr>
      <vt:lpstr>H5b metrum</vt:lpstr>
      <vt:lpstr>Aan het werk</vt:lpstr>
      <vt:lpstr>PowerPoint-presentatie</vt:lpstr>
      <vt:lpstr>PowerPoint-presentatie</vt:lpstr>
      <vt:lpstr>vandaag</vt:lpstr>
      <vt:lpstr>De theorie H7 moderne dichtkunst</vt:lpstr>
      <vt:lpstr>De theorie H7 moderne dichtkunst  deel 2</vt:lpstr>
      <vt:lpstr>een nieuw gedicht </vt:lpstr>
      <vt:lpstr>aan het werk</vt:lpstr>
      <vt:lpstr>Aan het werk</vt:lpstr>
      <vt:lpstr>PowerPoint-presentatie</vt:lpstr>
      <vt:lpstr>Voorbeeld rondeel 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Poëzie, zo moeilijk niet, op alles rijmt wel iets. Behalve dan op waterfiets, op waterfiets rijmt …...</dc:title>
  <dc:creator>Fam.Dikkers</dc:creator>
  <cp:lastModifiedBy>Esther Dikkers</cp:lastModifiedBy>
  <cp:revision>145</cp:revision>
  <dcterms:created xsi:type="dcterms:W3CDTF">2016-04-03T17:25:00Z</dcterms:created>
  <dcterms:modified xsi:type="dcterms:W3CDTF">2018-04-03T06:51:48Z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1033-9.1.0.4550</vt:lpwstr>
  </property>
</Properties>
</file>